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57" r:id="rId3"/>
    <p:sldId id="258" r:id="rId4"/>
    <p:sldId id="270" r:id="rId5"/>
    <p:sldId id="260" r:id="rId6"/>
    <p:sldId id="259" r:id="rId7"/>
    <p:sldId id="262" r:id="rId8"/>
    <p:sldId id="297" r:id="rId9"/>
    <p:sldId id="285" r:id="rId10"/>
    <p:sldId id="286" r:id="rId11"/>
    <p:sldId id="268" r:id="rId12"/>
    <p:sldId id="273" r:id="rId13"/>
    <p:sldId id="287" r:id="rId14"/>
    <p:sldId id="288" r:id="rId15"/>
    <p:sldId id="289" r:id="rId16"/>
    <p:sldId id="290" r:id="rId17"/>
    <p:sldId id="291" r:id="rId18"/>
    <p:sldId id="292" r:id="rId19"/>
    <p:sldId id="294" r:id="rId20"/>
    <p:sldId id="295" r:id="rId21"/>
    <p:sldId id="296" r:id="rId22"/>
    <p:sldId id="265" r:id="rId23"/>
    <p:sldId id="30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rumugam perumal" initials="ap"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72" d="100"/>
          <a:sy n="72" d="100"/>
        </p:scale>
        <p:origin x="618" y="7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660" name="Rectangle 2"/>
          <p:cNvSpPr>
            <a:spLocks noGrp="1" noChangeArrowheads="1"/>
          </p:cNvSpPr>
          <p:nvPr>
            <p:ph type="hdr" sz="quarter"/>
          </p:nvPr>
        </p:nvSpPr>
        <p:spPr bwMode="auto">
          <a:xfrm>
            <a:off x="2" y="1"/>
            <a:ext cx="3076575" cy="512763"/>
          </a:xfrm>
          <a:prstGeom prst="rect">
            <a:avLst/>
          </a:prstGeom>
          <a:noFill/>
          <a:ln w="9525">
            <a:noFill/>
            <a:miter lim="800000"/>
          </a:ln>
          <a:effectLst/>
        </p:spPr>
        <p:txBody>
          <a:bodyPr vert="horz" wrap="square" lIns="91492" tIns="45745" rIns="91492" bIns="45745" numCol="1" anchor="t" anchorCtr="0" compatLnSpc="1"/>
          <a:lstStyle>
            <a:lvl1pPr algn="l">
              <a:defRPr sz="1100"/>
            </a:lvl1pPr>
          </a:lstStyle>
          <a:p>
            <a:endParaRPr lang="en-US"/>
          </a:p>
        </p:txBody>
      </p:sp>
      <p:sp>
        <p:nvSpPr>
          <p:cNvPr id="1048661" name="Rectangle 3"/>
          <p:cNvSpPr>
            <a:spLocks noGrp="1" noChangeArrowheads="1"/>
          </p:cNvSpPr>
          <p:nvPr>
            <p:ph type="dt" idx="1"/>
          </p:nvPr>
        </p:nvSpPr>
        <p:spPr bwMode="auto">
          <a:xfrm>
            <a:off x="4021139" y="1"/>
            <a:ext cx="3076575" cy="512763"/>
          </a:xfrm>
          <a:prstGeom prst="rect">
            <a:avLst/>
          </a:prstGeom>
          <a:noFill/>
          <a:ln w="9525">
            <a:noFill/>
            <a:miter lim="800000"/>
          </a:ln>
          <a:effectLst/>
        </p:spPr>
        <p:txBody>
          <a:bodyPr vert="horz" wrap="square" lIns="91492" tIns="45745" rIns="91492" bIns="45745" numCol="1" anchor="t" anchorCtr="0" compatLnSpc="1"/>
          <a:lstStyle>
            <a:lvl1pPr algn="r">
              <a:defRPr sz="1100"/>
            </a:lvl1pPr>
          </a:lstStyle>
          <a:p>
            <a:endParaRPr lang="en-US"/>
          </a:p>
        </p:txBody>
      </p:sp>
      <p:sp>
        <p:nvSpPr>
          <p:cNvPr id="1048662" name="Rectangle 4"/>
          <p:cNvSpPr>
            <a:spLocks noGrp="1" noRot="1" noChangeAspect="1" noChangeArrowheads="1" noTextEdit="1"/>
          </p:cNvSpPr>
          <p:nvPr>
            <p:ph type="sldImg" idx="2"/>
          </p:nvPr>
        </p:nvSpPr>
        <p:spPr bwMode="auto">
          <a:xfrm>
            <a:off x="990600" y="766763"/>
            <a:ext cx="5118100" cy="3838575"/>
          </a:xfrm>
          <a:prstGeom prst="rect">
            <a:avLst/>
          </a:prstGeom>
          <a:noFill/>
          <a:ln w="9525">
            <a:solidFill>
              <a:srgbClr val="000000"/>
            </a:solidFill>
            <a:miter lim="800000"/>
          </a:ln>
          <a:effectLst/>
        </p:spPr>
      </p:sp>
      <p:sp>
        <p:nvSpPr>
          <p:cNvPr id="1048663" name="Rectangle 5"/>
          <p:cNvSpPr>
            <a:spLocks noGrp="1" noChangeArrowheads="1"/>
          </p:cNvSpPr>
          <p:nvPr>
            <p:ph type="body" sz="quarter" idx="3"/>
          </p:nvPr>
        </p:nvSpPr>
        <p:spPr bwMode="auto">
          <a:xfrm>
            <a:off x="709614" y="4862514"/>
            <a:ext cx="5680075" cy="4605337"/>
          </a:xfrm>
          <a:prstGeom prst="rect">
            <a:avLst/>
          </a:prstGeom>
          <a:noFill/>
          <a:ln w="9525">
            <a:noFill/>
            <a:miter lim="800000"/>
          </a:ln>
          <a:effectLst/>
        </p:spPr>
        <p:txBody>
          <a:bodyPr vert="horz" wrap="square" lIns="91492" tIns="45745" rIns="91492" bIns="45745" numCol="1" anchor="t" anchorCtr="0" compatLnSpc="1"/>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64" name="Rectangle 6"/>
          <p:cNvSpPr>
            <a:spLocks noGrp="1" noChangeArrowheads="1"/>
          </p:cNvSpPr>
          <p:nvPr>
            <p:ph type="ftr" sz="quarter" idx="4"/>
          </p:nvPr>
        </p:nvSpPr>
        <p:spPr bwMode="auto">
          <a:xfrm>
            <a:off x="2" y="9720264"/>
            <a:ext cx="3076575" cy="512762"/>
          </a:xfrm>
          <a:prstGeom prst="rect">
            <a:avLst/>
          </a:prstGeom>
          <a:noFill/>
          <a:ln w="9525">
            <a:noFill/>
            <a:miter lim="800000"/>
          </a:ln>
          <a:effectLst/>
        </p:spPr>
        <p:txBody>
          <a:bodyPr vert="horz" wrap="square" lIns="91492" tIns="45745" rIns="91492" bIns="45745" numCol="1" anchor="b" anchorCtr="0" compatLnSpc="1"/>
          <a:lstStyle>
            <a:lvl1pPr algn="l">
              <a:defRPr sz="1100"/>
            </a:lvl1pPr>
          </a:lstStyle>
          <a:p>
            <a:endParaRPr lang="en-US"/>
          </a:p>
        </p:txBody>
      </p:sp>
      <p:sp>
        <p:nvSpPr>
          <p:cNvPr id="1048665" name="Rectangle 7"/>
          <p:cNvSpPr>
            <a:spLocks noGrp="1" noChangeArrowheads="1"/>
          </p:cNvSpPr>
          <p:nvPr>
            <p:ph type="sldNum" sz="quarter" idx="5"/>
          </p:nvPr>
        </p:nvSpPr>
        <p:spPr bwMode="auto">
          <a:xfrm>
            <a:off x="4021139" y="9720264"/>
            <a:ext cx="3076575" cy="512762"/>
          </a:xfrm>
          <a:prstGeom prst="rect">
            <a:avLst/>
          </a:prstGeom>
          <a:noFill/>
          <a:ln w="9525">
            <a:noFill/>
            <a:miter lim="800000"/>
          </a:ln>
          <a:effectLst/>
        </p:spPr>
        <p:txBody>
          <a:bodyPr vert="horz" wrap="square" lIns="91492" tIns="45745" rIns="91492" bIns="45745" numCol="1" anchor="b" anchorCtr="0" compatLnSpc="1"/>
          <a:lstStyle>
            <a:lvl1pPr algn="r">
              <a:defRPr sz="1100"/>
            </a:lvl1pPr>
          </a:lstStyle>
          <a:p>
            <a:fld id="{A9A0EA98-5831-4853-B862-C702E6EB345C}" type="slidenum">
              <a:rPr lang="en-US"/>
              <a:t>‹#›</a:t>
            </a:fld>
            <a:endParaRPr 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mn-ea"/>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mn-ea"/>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mn-ea"/>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mn-ea"/>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581"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1048582"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1048583" name="Date Placeholder 3"/>
          <p:cNvSpPr>
            <a:spLocks noGrp="1"/>
          </p:cNvSpPr>
          <p:nvPr>
            <p:ph type="dt" sz="half" idx="10"/>
          </p:nvPr>
        </p:nvSpPr>
        <p:spPr/>
        <p:txBody>
          <a:bodyPr/>
          <a:lstStyle/>
          <a:p>
            <a:fld id="{32B76DFC-8C86-42C1-84D0-3938B151EEC7}" type="datetimeFigureOut">
              <a:rPr lang="en-IN" smtClean="0"/>
              <a:t>02-03-2025</a:t>
            </a:fld>
            <a:endParaRPr lang="en-IN"/>
          </a:p>
        </p:txBody>
      </p:sp>
      <p:sp>
        <p:nvSpPr>
          <p:cNvPr id="1048584" name="Footer Placeholder 4"/>
          <p:cNvSpPr>
            <a:spLocks noGrp="1"/>
          </p:cNvSpPr>
          <p:nvPr>
            <p:ph type="ftr" sz="quarter" idx="11"/>
          </p:nvPr>
        </p:nvSpPr>
        <p:spPr/>
        <p:txBody>
          <a:bodyPr/>
          <a:lstStyle/>
          <a:p>
            <a:endParaRPr lang="en-IN"/>
          </a:p>
        </p:txBody>
      </p:sp>
      <p:sp>
        <p:nvSpPr>
          <p:cNvPr id="1048585" name="Slide Number Placeholder 5"/>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627" name="Title 1"/>
          <p:cNvSpPr>
            <a:spLocks noGrp="1"/>
          </p:cNvSpPr>
          <p:nvPr>
            <p:ph type="title"/>
          </p:nvPr>
        </p:nvSpPr>
        <p:spPr/>
        <p:txBody>
          <a:bodyPr/>
          <a:lstStyle/>
          <a:p>
            <a:r>
              <a:rPr lang="en-US"/>
              <a:t>Click to edit Master title style</a:t>
            </a:r>
            <a:endParaRPr lang="en-IN"/>
          </a:p>
        </p:txBody>
      </p:sp>
      <p:sp>
        <p:nvSpPr>
          <p:cNvPr id="1048628"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29" name="Date Placeholder 3"/>
          <p:cNvSpPr>
            <a:spLocks noGrp="1"/>
          </p:cNvSpPr>
          <p:nvPr>
            <p:ph type="dt" sz="half" idx="10"/>
          </p:nvPr>
        </p:nvSpPr>
        <p:spPr/>
        <p:txBody>
          <a:bodyPr/>
          <a:lstStyle/>
          <a:p>
            <a:fld id="{32B76DFC-8C86-42C1-84D0-3938B151EEC7}" type="datetimeFigureOut">
              <a:rPr lang="en-IN" smtClean="0"/>
              <a:t>02-03-2025</a:t>
            </a:fld>
            <a:endParaRPr lang="en-IN"/>
          </a:p>
        </p:txBody>
      </p:sp>
      <p:sp>
        <p:nvSpPr>
          <p:cNvPr id="1048630" name="Footer Placeholder 4"/>
          <p:cNvSpPr>
            <a:spLocks noGrp="1"/>
          </p:cNvSpPr>
          <p:nvPr>
            <p:ph type="ftr" sz="quarter" idx="11"/>
          </p:nvPr>
        </p:nvSpPr>
        <p:spPr/>
        <p:txBody>
          <a:bodyPr/>
          <a:lstStyle/>
          <a:p>
            <a:endParaRPr lang="en-IN"/>
          </a:p>
        </p:txBody>
      </p:sp>
      <p:sp>
        <p:nvSpPr>
          <p:cNvPr id="1048631" name="Slide Number Placeholder 5"/>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616"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1048617"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18" name="Date Placeholder 3"/>
          <p:cNvSpPr>
            <a:spLocks noGrp="1"/>
          </p:cNvSpPr>
          <p:nvPr>
            <p:ph type="dt" sz="half" idx="10"/>
          </p:nvPr>
        </p:nvSpPr>
        <p:spPr/>
        <p:txBody>
          <a:bodyPr/>
          <a:lstStyle/>
          <a:p>
            <a:fld id="{32B76DFC-8C86-42C1-84D0-3938B151EEC7}" type="datetimeFigureOut">
              <a:rPr lang="en-IN" smtClean="0"/>
              <a:t>02-03-2025</a:t>
            </a:fld>
            <a:endParaRPr lang="en-IN"/>
          </a:p>
        </p:txBody>
      </p:sp>
      <p:sp>
        <p:nvSpPr>
          <p:cNvPr id="1048619" name="Footer Placeholder 4"/>
          <p:cNvSpPr>
            <a:spLocks noGrp="1"/>
          </p:cNvSpPr>
          <p:nvPr>
            <p:ph type="ftr" sz="quarter" idx="11"/>
          </p:nvPr>
        </p:nvSpPr>
        <p:spPr/>
        <p:txBody>
          <a:bodyPr/>
          <a:lstStyle/>
          <a:p>
            <a:endParaRPr lang="en-IN"/>
          </a:p>
        </p:txBody>
      </p:sp>
      <p:sp>
        <p:nvSpPr>
          <p:cNvPr id="1048620" name="Slide Number Placeholder 5"/>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76DFC-8C86-42C1-84D0-3938B151EEC7}" type="datetimeFigureOut">
              <a:rPr lang="en-IN" smtClean="0"/>
              <a:t>02-03-2025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1" name="Title 1"/>
          <p:cNvSpPr>
            <a:spLocks noGrp="1"/>
          </p:cNvSpPr>
          <p:nvPr>
            <p:ph type="title"/>
          </p:nvPr>
        </p:nvSpPr>
        <p:spPr/>
        <p:txBody>
          <a:bodyPr/>
          <a:lstStyle/>
          <a:p>
            <a:r>
              <a:rPr lang="en-US"/>
              <a:t>Click to edit Master title style</a:t>
            </a:r>
            <a:endParaRPr lang="en-IN"/>
          </a:p>
        </p:txBody>
      </p:sp>
      <p:sp>
        <p:nvSpPr>
          <p:cNvPr id="1048592"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93" name="Date Placeholder 3"/>
          <p:cNvSpPr>
            <a:spLocks noGrp="1"/>
          </p:cNvSpPr>
          <p:nvPr>
            <p:ph type="dt" sz="half" idx="10"/>
          </p:nvPr>
        </p:nvSpPr>
        <p:spPr/>
        <p:txBody>
          <a:bodyPr/>
          <a:lstStyle/>
          <a:p>
            <a:fld id="{32B76DFC-8C86-42C1-84D0-3938B151EEC7}" type="datetimeFigureOut">
              <a:rPr lang="en-IN" smtClean="0"/>
              <a:t>02-03-2025</a:t>
            </a:fld>
            <a:endParaRPr lang="en-IN"/>
          </a:p>
        </p:txBody>
      </p:sp>
      <p:sp>
        <p:nvSpPr>
          <p:cNvPr id="1048594" name="Footer Placeholder 4"/>
          <p:cNvSpPr>
            <a:spLocks noGrp="1"/>
          </p:cNvSpPr>
          <p:nvPr>
            <p:ph type="ftr" sz="quarter" idx="11"/>
          </p:nvPr>
        </p:nvSpPr>
        <p:spPr/>
        <p:txBody>
          <a:bodyPr/>
          <a:lstStyle/>
          <a:p>
            <a:endParaRPr lang="en-IN"/>
          </a:p>
        </p:txBody>
      </p:sp>
      <p:sp>
        <p:nvSpPr>
          <p:cNvPr id="1048595" name="Slide Number Placeholder 5"/>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63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104863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48634" name="Date Placeholder 3"/>
          <p:cNvSpPr>
            <a:spLocks noGrp="1"/>
          </p:cNvSpPr>
          <p:nvPr>
            <p:ph type="dt" sz="half" idx="10"/>
          </p:nvPr>
        </p:nvSpPr>
        <p:spPr/>
        <p:txBody>
          <a:bodyPr/>
          <a:lstStyle/>
          <a:p>
            <a:fld id="{32B76DFC-8C86-42C1-84D0-3938B151EEC7}" type="datetimeFigureOut">
              <a:rPr lang="en-IN" smtClean="0"/>
              <a:t>02-03-2025</a:t>
            </a:fld>
            <a:endParaRPr lang="en-IN"/>
          </a:p>
        </p:txBody>
      </p:sp>
      <p:sp>
        <p:nvSpPr>
          <p:cNvPr id="1048635" name="Footer Placeholder 4"/>
          <p:cNvSpPr>
            <a:spLocks noGrp="1"/>
          </p:cNvSpPr>
          <p:nvPr>
            <p:ph type="ftr" sz="quarter" idx="11"/>
          </p:nvPr>
        </p:nvSpPr>
        <p:spPr/>
        <p:txBody>
          <a:bodyPr/>
          <a:lstStyle/>
          <a:p>
            <a:endParaRPr lang="en-IN"/>
          </a:p>
        </p:txBody>
      </p:sp>
      <p:sp>
        <p:nvSpPr>
          <p:cNvPr id="1048636" name="Slide Number Placeholder 5"/>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37" name="Title 1"/>
          <p:cNvSpPr>
            <a:spLocks noGrp="1"/>
          </p:cNvSpPr>
          <p:nvPr>
            <p:ph type="title"/>
          </p:nvPr>
        </p:nvSpPr>
        <p:spPr/>
        <p:txBody>
          <a:bodyPr/>
          <a:lstStyle/>
          <a:p>
            <a:r>
              <a:rPr lang="en-US"/>
              <a:t>Click to edit Master title style</a:t>
            </a:r>
            <a:endParaRPr lang="en-IN"/>
          </a:p>
        </p:txBody>
      </p:sp>
      <p:sp>
        <p:nvSpPr>
          <p:cNvPr id="1048638"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39"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0" name="Date Placeholder 4"/>
          <p:cNvSpPr>
            <a:spLocks noGrp="1"/>
          </p:cNvSpPr>
          <p:nvPr>
            <p:ph type="dt" sz="half" idx="10"/>
          </p:nvPr>
        </p:nvSpPr>
        <p:spPr/>
        <p:txBody>
          <a:bodyPr/>
          <a:lstStyle/>
          <a:p>
            <a:fld id="{32B76DFC-8C86-42C1-84D0-3938B151EEC7}" type="datetimeFigureOut">
              <a:rPr lang="en-IN" smtClean="0"/>
              <a:t>02-03-2025</a:t>
            </a:fld>
            <a:endParaRPr lang="en-IN"/>
          </a:p>
        </p:txBody>
      </p:sp>
      <p:sp>
        <p:nvSpPr>
          <p:cNvPr id="1048641" name="Footer Placeholder 5"/>
          <p:cNvSpPr>
            <a:spLocks noGrp="1"/>
          </p:cNvSpPr>
          <p:nvPr>
            <p:ph type="ftr" sz="quarter" idx="11"/>
          </p:nvPr>
        </p:nvSpPr>
        <p:spPr/>
        <p:txBody>
          <a:bodyPr/>
          <a:lstStyle/>
          <a:p>
            <a:endParaRPr lang="en-IN"/>
          </a:p>
        </p:txBody>
      </p:sp>
      <p:sp>
        <p:nvSpPr>
          <p:cNvPr id="1048642" name="Slide Number Placeholder 6"/>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643"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1048644"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5"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6"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647"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48" name="Date Placeholder 6"/>
          <p:cNvSpPr>
            <a:spLocks noGrp="1"/>
          </p:cNvSpPr>
          <p:nvPr>
            <p:ph type="dt" sz="half" idx="10"/>
          </p:nvPr>
        </p:nvSpPr>
        <p:spPr/>
        <p:txBody>
          <a:bodyPr/>
          <a:lstStyle/>
          <a:p>
            <a:fld id="{32B76DFC-8C86-42C1-84D0-3938B151EEC7}" type="datetimeFigureOut">
              <a:rPr lang="en-IN" smtClean="0"/>
              <a:t>02-03-2025</a:t>
            </a:fld>
            <a:endParaRPr lang="en-IN"/>
          </a:p>
        </p:txBody>
      </p:sp>
      <p:sp>
        <p:nvSpPr>
          <p:cNvPr id="1048649" name="Footer Placeholder 7"/>
          <p:cNvSpPr>
            <a:spLocks noGrp="1"/>
          </p:cNvSpPr>
          <p:nvPr>
            <p:ph type="ftr" sz="quarter" idx="11"/>
          </p:nvPr>
        </p:nvSpPr>
        <p:spPr/>
        <p:txBody>
          <a:bodyPr/>
          <a:lstStyle/>
          <a:p>
            <a:endParaRPr lang="en-IN"/>
          </a:p>
        </p:txBody>
      </p:sp>
      <p:sp>
        <p:nvSpPr>
          <p:cNvPr id="1048650" name="Slide Number Placeholder 8"/>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12" name="Title 1"/>
          <p:cNvSpPr>
            <a:spLocks noGrp="1"/>
          </p:cNvSpPr>
          <p:nvPr>
            <p:ph type="title"/>
          </p:nvPr>
        </p:nvSpPr>
        <p:spPr/>
        <p:txBody>
          <a:bodyPr/>
          <a:lstStyle/>
          <a:p>
            <a:r>
              <a:rPr lang="en-US"/>
              <a:t>Click to edit Master title style</a:t>
            </a:r>
            <a:endParaRPr lang="en-IN"/>
          </a:p>
        </p:txBody>
      </p:sp>
      <p:sp>
        <p:nvSpPr>
          <p:cNvPr id="1048613" name="Date Placeholder 2"/>
          <p:cNvSpPr>
            <a:spLocks noGrp="1"/>
          </p:cNvSpPr>
          <p:nvPr>
            <p:ph type="dt" sz="half" idx="10"/>
          </p:nvPr>
        </p:nvSpPr>
        <p:spPr/>
        <p:txBody>
          <a:bodyPr/>
          <a:lstStyle/>
          <a:p>
            <a:fld id="{32B76DFC-8C86-42C1-84D0-3938B151EEC7}" type="datetimeFigureOut">
              <a:rPr lang="en-IN" smtClean="0"/>
              <a:t>02-03-2025</a:t>
            </a:fld>
            <a:endParaRPr lang="en-IN"/>
          </a:p>
        </p:txBody>
      </p:sp>
      <p:sp>
        <p:nvSpPr>
          <p:cNvPr id="1048614" name="Footer Placeholder 3"/>
          <p:cNvSpPr>
            <a:spLocks noGrp="1"/>
          </p:cNvSpPr>
          <p:nvPr>
            <p:ph type="ftr" sz="quarter" idx="11"/>
          </p:nvPr>
        </p:nvSpPr>
        <p:spPr/>
        <p:txBody>
          <a:bodyPr/>
          <a:lstStyle/>
          <a:p>
            <a:endParaRPr lang="en-IN"/>
          </a:p>
        </p:txBody>
      </p:sp>
      <p:sp>
        <p:nvSpPr>
          <p:cNvPr id="1048615" name="Slide Number Placeholder 4"/>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51" name="Date Placeholder 1"/>
          <p:cNvSpPr>
            <a:spLocks noGrp="1"/>
          </p:cNvSpPr>
          <p:nvPr>
            <p:ph type="dt" sz="half" idx="10"/>
          </p:nvPr>
        </p:nvSpPr>
        <p:spPr/>
        <p:txBody>
          <a:bodyPr/>
          <a:lstStyle/>
          <a:p>
            <a:fld id="{32B76DFC-8C86-42C1-84D0-3938B151EEC7}" type="datetimeFigureOut">
              <a:rPr lang="en-IN" smtClean="0"/>
              <a:t>02-03-2025</a:t>
            </a:fld>
            <a:endParaRPr lang="en-IN"/>
          </a:p>
        </p:txBody>
      </p:sp>
      <p:sp>
        <p:nvSpPr>
          <p:cNvPr id="1048652" name="Footer Placeholder 2"/>
          <p:cNvSpPr>
            <a:spLocks noGrp="1"/>
          </p:cNvSpPr>
          <p:nvPr>
            <p:ph type="ftr" sz="quarter" idx="11"/>
          </p:nvPr>
        </p:nvSpPr>
        <p:spPr/>
        <p:txBody>
          <a:bodyPr/>
          <a:lstStyle/>
          <a:p>
            <a:endParaRPr lang="en-IN"/>
          </a:p>
        </p:txBody>
      </p:sp>
      <p:sp>
        <p:nvSpPr>
          <p:cNvPr id="1048653" name="Slide Number Placeholder 3"/>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654"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55"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656"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57" name="Date Placeholder 4"/>
          <p:cNvSpPr>
            <a:spLocks noGrp="1"/>
          </p:cNvSpPr>
          <p:nvPr>
            <p:ph type="dt" sz="half" idx="10"/>
          </p:nvPr>
        </p:nvSpPr>
        <p:spPr/>
        <p:txBody>
          <a:bodyPr/>
          <a:lstStyle/>
          <a:p>
            <a:fld id="{32B76DFC-8C86-42C1-84D0-3938B151EEC7}" type="datetimeFigureOut">
              <a:rPr lang="en-IN" smtClean="0"/>
              <a:t>02-03-2025</a:t>
            </a:fld>
            <a:endParaRPr lang="en-IN"/>
          </a:p>
        </p:txBody>
      </p:sp>
      <p:sp>
        <p:nvSpPr>
          <p:cNvPr id="1048658" name="Footer Placeholder 5"/>
          <p:cNvSpPr>
            <a:spLocks noGrp="1"/>
          </p:cNvSpPr>
          <p:nvPr>
            <p:ph type="ftr" sz="quarter" idx="11"/>
          </p:nvPr>
        </p:nvSpPr>
        <p:spPr/>
        <p:txBody>
          <a:bodyPr/>
          <a:lstStyle/>
          <a:p>
            <a:endParaRPr lang="en-IN"/>
          </a:p>
        </p:txBody>
      </p:sp>
      <p:sp>
        <p:nvSpPr>
          <p:cNvPr id="1048659" name="Slide Number Placeholder 6"/>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621"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1048622"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1048623"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48624" name="Date Placeholder 4"/>
          <p:cNvSpPr>
            <a:spLocks noGrp="1"/>
          </p:cNvSpPr>
          <p:nvPr>
            <p:ph type="dt" sz="half" idx="10"/>
          </p:nvPr>
        </p:nvSpPr>
        <p:spPr/>
        <p:txBody>
          <a:bodyPr/>
          <a:lstStyle/>
          <a:p>
            <a:fld id="{32B76DFC-8C86-42C1-84D0-3938B151EEC7}" type="datetimeFigureOut">
              <a:rPr lang="en-IN" smtClean="0"/>
              <a:t>02-03-2025</a:t>
            </a:fld>
            <a:endParaRPr lang="en-IN"/>
          </a:p>
        </p:txBody>
      </p:sp>
      <p:sp>
        <p:nvSpPr>
          <p:cNvPr id="1048625" name="Footer Placeholder 5"/>
          <p:cNvSpPr>
            <a:spLocks noGrp="1"/>
          </p:cNvSpPr>
          <p:nvPr>
            <p:ph type="ftr" sz="quarter" idx="11"/>
          </p:nvPr>
        </p:nvSpPr>
        <p:spPr/>
        <p:txBody>
          <a:bodyPr/>
          <a:lstStyle/>
          <a:p>
            <a:endParaRPr lang="en-IN"/>
          </a:p>
        </p:txBody>
      </p:sp>
      <p:sp>
        <p:nvSpPr>
          <p:cNvPr id="1048626" name="Slide Number Placeholder 6"/>
          <p:cNvSpPr>
            <a:spLocks noGrp="1"/>
          </p:cNvSpPr>
          <p:nvPr>
            <p:ph type="sldNum" sz="quarter" idx="12"/>
          </p:nvPr>
        </p:nvSpPr>
        <p:spPr/>
        <p:txBody>
          <a:bodyPr/>
          <a:lstStyle/>
          <a:p>
            <a:fld id="{E2389164-E3CC-4381-A0AF-16DBC986E8DC}" type="slidenum">
              <a:rPr lang="en-IN" smtClean="0"/>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1048577"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578"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76DFC-8C86-42C1-84D0-3938B151EEC7}" type="datetimeFigureOut">
              <a:rPr lang="en-IN" smtClean="0"/>
              <a:t>02-03-2025</a:t>
            </a:fld>
            <a:endParaRPr lang="en-IN"/>
          </a:p>
        </p:txBody>
      </p:sp>
      <p:sp>
        <p:nvSpPr>
          <p:cNvPr id="1048579"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1048580"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389164-E3CC-4381-A0AF-16DBC986E8DC}"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Title 1"/>
          <p:cNvSpPr>
            <a:spLocks noGrp="1"/>
          </p:cNvSpPr>
          <p:nvPr>
            <p:ph type="ctrTitle"/>
          </p:nvPr>
        </p:nvSpPr>
        <p:spPr>
          <a:xfrm>
            <a:off x="1524000" y="812909"/>
            <a:ext cx="9144000" cy="1072989"/>
          </a:xfrm>
        </p:spPr>
        <p:txBody>
          <a:bodyPr>
            <a:normAutofit/>
          </a:bodyPr>
          <a:lstStyle/>
          <a:p>
            <a:r>
              <a:rPr lang="en-US" sz="2200" dirty="0">
                <a:latin typeface="Times New Roman" panose="02020603050405020304" pitchFamily="18" charset="0"/>
                <a:cs typeface="Times New Roman" panose="02020603050405020304" pitchFamily="18" charset="0"/>
              </a:rPr>
              <a:t>ADHIPARASAKTHI ENGINEERING COLLEGE</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MELMARUVATHUR – 603 319</a:t>
            </a:r>
            <a:br>
              <a:rPr lang="en-US" sz="2200" dirty="0">
                <a:latin typeface="Times New Roman" panose="02020603050405020304" pitchFamily="18" charset="0"/>
                <a:cs typeface="Times New Roman" panose="02020603050405020304" pitchFamily="18" charset="0"/>
              </a:rPr>
            </a:br>
            <a:r>
              <a:rPr lang="en-US" sz="2200" b="1" spc="-1" dirty="0">
                <a:solidFill>
                  <a:srgbClr val="000000"/>
                </a:solidFill>
                <a:latin typeface="Times New Roman" panose="02020603050405020304" pitchFamily="18" charset="0"/>
                <a:ea typeface="Verdana" panose="020B0604030504040204"/>
                <a:cs typeface="Times New Roman" panose="02020603050405020304" pitchFamily="18" charset="0"/>
                <a:sym typeface="+mn-ea"/>
              </a:rPr>
              <a:t>(DEPARTMENT OF COMPUTER SCIENCE AND ENGINEERING)</a:t>
            </a:r>
            <a:endParaRPr lang="en-IN" sz="2200" dirty="0">
              <a:latin typeface="Times New Roman" panose="02020603050405020304" pitchFamily="18" charset="0"/>
              <a:cs typeface="Times New Roman" panose="02020603050405020304" pitchFamily="18" charset="0"/>
            </a:endParaRPr>
          </a:p>
        </p:txBody>
      </p:sp>
      <p:sp>
        <p:nvSpPr>
          <p:cNvPr id="1048587" name="Subtitle 2"/>
          <p:cNvSpPr>
            <a:spLocks noGrp="1"/>
          </p:cNvSpPr>
          <p:nvPr>
            <p:ph type="subTitle" idx="1"/>
          </p:nvPr>
        </p:nvSpPr>
        <p:spPr>
          <a:xfrm>
            <a:off x="461112" y="1950363"/>
            <a:ext cx="11071488" cy="1805808"/>
          </a:xfrm>
        </p:spPr>
        <p:txBody>
          <a:bodyPr>
            <a:normAutofit/>
          </a:bodyPr>
          <a:lstStyle/>
          <a:p>
            <a:endParaRPr lang="en-US" sz="2200" dirty="0">
              <a:latin typeface="Times New Roman" panose="02020603050405020304" pitchFamily="18" charset="0"/>
              <a:cs typeface="Times New Roman" panose="02020603050405020304" pitchFamily="18" charset="0"/>
            </a:endParaRPr>
          </a:p>
          <a:p>
            <a:r>
              <a:rPr lang="en-US" sz="3600" dirty="0">
                <a:latin typeface="Times New Roman" panose="02020603050405020304" pitchFamily="18" charset="0"/>
                <a:cs typeface="Times New Roman" panose="02020603050405020304" pitchFamily="18" charset="0"/>
              </a:rPr>
              <a:t> </a:t>
            </a:r>
            <a:r>
              <a:rPr lang="en-US" sz="2800" b="1" dirty="0">
                <a:latin typeface="Times New Roman" panose="02020603050405020304" pitchFamily="18" charset="0"/>
                <a:cs typeface="Times New Roman" panose="02020603050405020304" pitchFamily="18" charset="0"/>
              </a:rPr>
              <a:t>AUTHENTICATION TOOL FOR RANSOMWARE PREVENTION AND MITIGATION IN ORGANISATION BY USING MFA</a:t>
            </a:r>
            <a:endParaRPr lang="en-US" sz="2200" dirty="0">
              <a:latin typeface="Times New Roman" panose="02020603050405020304" pitchFamily="18" charset="0"/>
              <a:cs typeface="Times New Roman" panose="02020603050405020304" pitchFamily="18" charset="0"/>
            </a:endParaRPr>
          </a:p>
          <a:p>
            <a:endParaRPr lang="en-IN" sz="2200" dirty="0">
              <a:latin typeface="Times New Roman" panose="02020603050405020304" pitchFamily="18" charset="0"/>
              <a:cs typeface="Times New Roman" panose="02020603050405020304" pitchFamily="18" charset="0"/>
            </a:endParaRPr>
          </a:p>
        </p:txBody>
      </p:sp>
      <p:sp>
        <p:nvSpPr>
          <p:cNvPr id="1048588" name="TextBox 3"/>
          <p:cNvSpPr txBox="1"/>
          <p:nvPr/>
        </p:nvSpPr>
        <p:spPr>
          <a:xfrm>
            <a:off x="461112" y="4790802"/>
            <a:ext cx="6522720" cy="1996441"/>
          </a:xfrm>
          <a:prstGeom prst="rect">
            <a:avLst/>
          </a:prstGeom>
          <a:noFill/>
        </p:spPr>
        <p:txBody>
          <a:bodyPr wrap="square" rtlCol="0">
            <a:spAutoFit/>
          </a:bodyPr>
          <a:lstStyle/>
          <a:p>
            <a:r>
              <a:rPr lang="en-US" sz="2200" b="1" strike="noStrike" spc="-1" dirty="0">
                <a:solidFill>
                  <a:srgbClr val="000000"/>
                </a:solidFill>
                <a:latin typeface="Times New Roman" panose="02020603050405020304" pitchFamily="18" charset="0"/>
                <a:ea typeface="Verdana" panose="020B0604030504040204"/>
                <a:cs typeface="Times New Roman" panose="02020603050405020304" pitchFamily="18" charset="0"/>
              </a:rPr>
              <a:t>SUBMITTED BY</a:t>
            </a:r>
          </a:p>
          <a:p>
            <a:r>
              <a:rPr lang="en-IN" sz="2200" spc="-1" dirty="0">
                <a:solidFill>
                  <a:srgbClr val="000000"/>
                </a:solidFill>
                <a:latin typeface="Times New Roman" panose="02020603050405020304" pitchFamily="18" charset="0"/>
                <a:ea typeface="Verdana" panose="020B0604030504040204"/>
                <a:cs typeface="Times New Roman" panose="02020603050405020304" pitchFamily="18" charset="0"/>
              </a:rPr>
              <a:t>DILLIKUMAR N	             (420420104010)</a:t>
            </a:r>
          </a:p>
          <a:p>
            <a:r>
              <a:rPr lang="en-IN" sz="2200" spc="-1" dirty="0">
                <a:solidFill>
                  <a:srgbClr val="000000"/>
                </a:solidFill>
                <a:latin typeface="Times New Roman" panose="02020603050405020304" pitchFamily="18" charset="0"/>
                <a:ea typeface="Verdana" panose="020B0604030504040204"/>
                <a:cs typeface="Times New Roman" panose="02020603050405020304" pitchFamily="18" charset="0"/>
              </a:rPr>
              <a:t>HARISH N                                  (420420104016)</a:t>
            </a:r>
          </a:p>
          <a:p>
            <a:r>
              <a:rPr lang="en-US" sz="2200" dirty="0">
                <a:latin typeface="Times New Roman" panose="02020603050405020304" pitchFamily="18" charset="0"/>
                <a:cs typeface="Times New Roman" panose="02020603050405020304" pitchFamily="18" charset="0"/>
              </a:rPr>
              <a:t>KARTHIKEYAN A		(420420104025)</a:t>
            </a:r>
          </a:p>
          <a:p>
            <a:r>
              <a:rPr lang="en-IN" sz="2200" dirty="0">
                <a:latin typeface="Times New Roman" panose="02020603050405020304" pitchFamily="18" charset="0"/>
                <a:cs typeface="Times New Roman" panose="02020603050405020304" pitchFamily="18" charset="0"/>
              </a:rPr>
              <a:t>CHANDRASEKARAN S	(420420104301)</a:t>
            </a:r>
            <a:endParaRPr lang="en-US" sz="2200" spc="-1" dirty="0">
              <a:solidFill>
                <a:srgbClr val="000000"/>
              </a:solidFill>
              <a:latin typeface="Times New Roman" panose="02020603050405020304" pitchFamily="18" charset="0"/>
              <a:ea typeface="Verdana" panose="020B0604030504040204"/>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pic>
        <p:nvPicPr>
          <p:cNvPr id="2097152" name="Picture 4"/>
          <p:cNvPicPr>
            <a:picLocks noChangeAspect="1"/>
          </p:cNvPicPr>
          <p:nvPr/>
        </p:nvPicPr>
        <p:blipFill>
          <a:blip r:embed="rId2"/>
          <a:stretch>
            <a:fillRect/>
          </a:stretch>
        </p:blipFill>
        <p:spPr>
          <a:xfrm>
            <a:off x="10231224" y="578413"/>
            <a:ext cx="1329043" cy="969348"/>
          </a:xfrm>
          <a:prstGeom prst="rect">
            <a:avLst/>
          </a:prstGeom>
        </p:spPr>
      </p:pic>
      <p:pic>
        <p:nvPicPr>
          <p:cNvPr id="2097153" name="Picture 5"/>
          <p:cNvPicPr>
            <a:picLocks noChangeAspect="1"/>
          </p:cNvPicPr>
          <p:nvPr/>
        </p:nvPicPr>
        <p:blipFill>
          <a:blip r:embed="rId3"/>
          <a:stretch>
            <a:fillRect/>
          </a:stretch>
        </p:blipFill>
        <p:spPr>
          <a:xfrm>
            <a:off x="461112" y="578413"/>
            <a:ext cx="1322947" cy="1072989"/>
          </a:xfrm>
          <a:prstGeom prst="rect">
            <a:avLst/>
          </a:prstGeom>
        </p:spPr>
      </p:pic>
      <p:sp>
        <p:nvSpPr>
          <p:cNvPr id="1048589" name="TextBox 6"/>
          <p:cNvSpPr txBox="1"/>
          <p:nvPr/>
        </p:nvSpPr>
        <p:spPr>
          <a:xfrm>
            <a:off x="8270449" y="4790802"/>
            <a:ext cx="3366585" cy="1107996"/>
          </a:xfrm>
          <a:prstGeom prst="rect">
            <a:avLst/>
          </a:prstGeom>
          <a:noFill/>
        </p:spPr>
        <p:txBody>
          <a:bodyPr wrap="square" rtlCol="0">
            <a:spAutoFit/>
          </a:bodyPr>
          <a:lstStyle/>
          <a:p>
            <a:r>
              <a:rPr lang="en-US" sz="2200" b="1" dirty="0">
                <a:latin typeface="Times New Roman" panose="02020603050405020304" pitchFamily="18" charset="0"/>
                <a:cs typeface="Times New Roman" panose="02020603050405020304" pitchFamily="18" charset="0"/>
              </a:rPr>
              <a:t>GUIDED BY</a:t>
            </a:r>
          </a:p>
          <a:p>
            <a:r>
              <a:rPr lang="en-US" sz="2200" dirty="0">
                <a:latin typeface="Times New Roman" panose="02020603050405020304" pitchFamily="18" charset="0"/>
                <a:cs typeface="Times New Roman" panose="02020603050405020304" pitchFamily="18" charset="0"/>
              </a:rPr>
              <a:t>Mr. G. SEKAR </a:t>
            </a:r>
          </a:p>
          <a:p>
            <a:r>
              <a:rPr lang="en-US" sz="2200" dirty="0">
                <a:latin typeface="Times New Roman" panose="02020603050405020304" pitchFamily="18" charset="0"/>
                <a:cs typeface="Times New Roman" panose="02020603050405020304" pitchFamily="18" charset="0"/>
              </a:rPr>
              <a:t>AP/CSE</a:t>
            </a:r>
            <a:endParaRPr lang="en-IN" sz="2200" dirty="0">
              <a:latin typeface="Times New Roman" panose="02020603050405020304" pitchFamily="18" charset="0"/>
              <a:cs typeface="Times New Roman" panose="02020603050405020304" pitchFamily="18" charset="0"/>
            </a:endParaRPr>
          </a:p>
        </p:txBody>
      </p:sp>
      <p:sp>
        <p:nvSpPr>
          <p:cNvPr id="1048590" name="TextBox 8"/>
          <p:cNvSpPr txBox="1"/>
          <p:nvPr/>
        </p:nvSpPr>
        <p:spPr>
          <a:xfrm>
            <a:off x="5265215" y="551077"/>
            <a:ext cx="1484852" cy="261610"/>
          </a:xfrm>
          <a:prstGeom prst="rect">
            <a:avLst/>
          </a:prstGeom>
          <a:noFill/>
        </p:spPr>
        <p:txBody>
          <a:bodyPr wrap="square" rtlCol="0">
            <a:spAutoFit/>
          </a:bodyPr>
          <a:lstStyle/>
          <a:p>
            <a:pPr algn="ctr"/>
            <a:r>
              <a:rPr lang="en-US" sz="1100" dirty="0">
                <a:latin typeface="Times New Roman" panose="02020603050405020304" pitchFamily="18" charset="0"/>
                <a:cs typeface="Times New Roman" panose="02020603050405020304" pitchFamily="18" charset="0"/>
              </a:rPr>
              <a:t>OM SAKTHI</a:t>
            </a:r>
            <a:endParaRPr lang="en-IN" sz="11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488950" y="427355"/>
            <a:ext cx="5213110" cy="424732"/>
          </a:xfrm>
          <a:prstGeom prst="rect">
            <a:avLst/>
          </a:prstGeom>
          <a:noFill/>
        </p:spPr>
        <p:txBody>
          <a:bodyPr wrap="square" rtlCol="0" anchor="t">
            <a:spAutoFit/>
          </a:bodyPr>
          <a:lstStyle/>
          <a:p>
            <a:pPr>
              <a:lnSpc>
                <a:spcPct val="90000"/>
              </a:lnSpc>
            </a:pPr>
            <a:r>
              <a:rPr lang="en-US" sz="2400" spc="-1" dirty="0">
                <a:solidFill>
                  <a:srgbClr val="000000"/>
                </a:solidFill>
                <a:latin typeface="Times New Roman" panose="02020603050405020304" pitchFamily="18" charset="0"/>
                <a:ea typeface="Verdana" panose="020B0604030504040204"/>
                <a:cs typeface="Times New Roman" panose="02020603050405020304" pitchFamily="18" charset="0"/>
                <a:sym typeface="+mn-ea"/>
              </a:rPr>
              <a:t>Non-Functional Requirements:</a:t>
            </a:r>
          </a:p>
        </p:txBody>
      </p:sp>
      <p:sp>
        <p:nvSpPr>
          <p:cNvPr id="3" name="Text Box 2"/>
          <p:cNvSpPr txBox="1"/>
          <p:nvPr/>
        </p:nvSpPr>
        <p:spPr>
          <a:xfrm>
            <a:off x="667385" y="1278890"/>
            <a:ext cx="10840720" cy="3138170"/>
          </a:xfrm>
          <a:prstGeom prst="rect">
            <a:avLst/>
          </a:prstGeom>
          <a:noFill/>
        </p:spPr>
        <p:txBody>
          <a:bodyPr wrap="square" rtlCol="0">
            <a:spAutoFit/>
          </a:bodyPr>
          <a:lstStyle/>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system must ensure the confidentiality of subjective answers. Strong encryption should protect user data during transmission and storage</a:t>
            </a:r>
          </a:p>
          <a:p>
            <a:pPr marL="342900" indent="-342900">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user interface should be intuitive and user-friendly. Subjective questions should be clear and easy to understand.</a:t>
            </a:r>
          </a:p>
          <a:p>
            <a:pPr marL="342900" indent="-342900">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system should respond quickly during login and question presentation.</a:t>
            </a:r>
          </a:p>
          <a:p>
            <a:pPr marL="342900" indent="-342900">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Scalability is essential to handle a large number of users.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b="1" dirty="0">
                <a:latin typeface="Times New Roman" panose="02020603050405020304" pitchFamily="18" charset="0"/>
                <a:cs typeface="Times New Roman" panose="02020603050405020304" pitchFamily="18" charset="0"/>
              </a:rPr>
              <a:t>SYSTEM ARCHITECTURE FOR AUTHENTICATION TOOL</a:t>
            </a:r>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8080" y="1605280"/>
            <a:ext cx="9509760" cy="4765039"/>
          </a:xfr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64729"/>
            <a:ext cx="10515600" cy="1325563"/>
          </a:xfrm>
        </p:spPr>
        <p:txBody>
          <a:bodyPr>
            <a:normAutofit/>
          </a:bodyPr>
          <a:lstStyle/>
          <a:p>
            <a:pPr algn="just"/>
            <a:r>
              <a:rPr lang="en-IN" sz="2400" b="1" dirty="0">
                <a:latin typeface="Times New Roman" panose="02020603050405020304" pitchFamily="18" charset="0"/>
                <a:cs typeface="Times New Roman" panose="02020603050405020304" pitchFamily="18" charset="0"/>
              </a:rPr>
              <a:t>MODULE</a:t>
            </a:r>
            <a:r>
              <a:rPr lang="en-IN" sz="2800" b="1" dirty="0">
                <a:latin typeface="Times New Roman" panose="02020603050405020304" pitchFamily="18" charset="0"/>
                <a:cs typeface="Times New Roman" panose="02020603050405020304" pitchFamily="18" charset="0"/>
              </a:rPr>
              <a:t> 1</a:t>
            </a:r>
          </a:p>
        </p:txBody>
      </p:sp>
      <p:sp>
        <p:nvSpPr>
          <p:cNvPr id="3" name="Content Placeholder 2"/>
          <p:cNvSpPr>
            <a:spLocks noGrp="1"/>
          </p:cNvSpPr>
          <p:nvPr>
            <p:ph idx="1"/>
          </p:nvPr>
        </p:nvSpPr>
        <p:spPr>
          <a:xfrm>
            <a:off x="1681161" y="1825625"/>
            <a:ext cx="7885533" cy="769440"/>
          </a:xfrm>
        </p:spPr>
        <p:txBody>
          <a:bodyPr>
            <a:noAutofit/>
          </a:bodyPr>
          <a:lstStyle/>
          <a:p>
            <a:pPr marL="0" indent="0" algn="just">
              <a:buNone/>
            </a:pPr>
            <a:r>
              <a:rPr lang="en-IN" sz="2200" dirty="0">
                <a:latin typeface="Times New Roman" panose="02020603050405020304" pitchFamily="18" charset="0"/>
                <a:cs typeface="Times New Roman" panose="02020603050405020304" pitchFamily="18" charset="0"/>
              </a:rPr>
              <a:t>	System for includes authentication system which is one blog application for accessing authority of the account as a user.</a:t>
            </a:r>
          </a:p>
        </p:txBody>
      </p:sp>
      <p:sp>
        <p:nvSpPr>
          <p:cNvPr id="4" name="TextBox 3"/>
          <p:cNvSpPr txBox="1"/>
          <p:nvPr/>
        </p:nvSpPr>
        <p:spPr>
          <a:xfrm>
            <a:off x="838200" y="2906148"/>
            <a:ext cx="4007644" cy="892552"/>
          </a:xfrm>
          <a:prstGeom prst="rect">
            <a:avLst/>
          </a:prstGeom>
          <a:noFill/>
        </p:spPr>
        <p:txBody>
          <a:bodyPr wrap="square" rtlCol="0">
            <a:spAutoFit/>
          </a:bodyPr>
          <a:lstStyle/>
          <a:p>
            <a:pPr algn="just"/>
            <a:r>
              <a:rPr lang="en-IN" sz="2400" b="1" dirty="0">
                <a:latin typeface="Times New Roman" panose="02020603050405020304" pitchFamily="18" charset="0"/>
                <a:cs typeface="Times New Roman" panose="02020603050405020304" pitchFamily="18" charset="0"/>
              </a:rPr>
              <a:t>MODULE 2</a:t>
            </a:r>
          </a:p>
          <a:p>
            <a:pPr algn="just"/>
            <a:endParaRPr lang="en-IN" sz="2800" b="1"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681161" y="3474798"/>
            <a:ext cx="8049435" cy="769441"/>
          </a:xfrm>
          <a:prstGeom prst="rect">
            <a:avLst/>
          </a:prstGeom>
          <a:noFill/>
        </p:spPr>
        <p:txBody>
          <a:bodyPr wrap="square" rtlCol="0">
            <a:spAutoFit/>
          </a:bodyPr>
          <a:lstStyle/>
          <a:p>
            <a:pPr algn="just"/>
            <a:r>
              <a:rPr lang="en-US" sz="2200" dirty="0">
                <a:latin typeface="Times New Roman" panose="02020603050405020304" pitchFamily="18" charset="0"/>
                <a:cs typeface="Times New Roman" panose="02020603050405020304" pitchFamily="18" charset="0"/>
              </a:rPr>
              <a:t>	Multi Factor Authentication mechanism Using Knowledge Based Authentication (Subjective Based Questioning) method</a:t>
            </a:r>
            <a:endParaRPr lang="en-IN" sz="22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838200" y="4418285"/>
            <a:ext cx="4136231" cy="461665"/>
          </a:xfrm>
          <a:prstGeom prst="rect">
            <a:avLst/>
          </a:prstGeom>
          <a:noFill/>
        </p:spPr>
        <p:txBody>
          <a:bodyPr wrap="square" rtlCol="0">
            <a:spAutoFit/>
          </a:bodyPr>
          <a:lstStyle/>
          <a:p>
            <a:pPr algn="just"/>
            <a:r>
              <a:rPr lang="en-IN" sz="2400" b="1" dirty="0">
                <a:latin typeface="Times New Roman" panose="02020603050405020304" pitchFamily="18" charset="0"/>
                <a:cs typeface="Times New Roman" panose="02020603050405020304" pitchFamily="18" charset="0"/>
              </a:rPr>
              <a:t>MODULE 3</a:t>
            </a:r>
          </a:p>
        </p:txBody>
      </p:sp>
      <p:sp>
        <p:nvSpPr>
          <p:cNvPr id="8" name="TextBox 7"/>
          <p:cNvSpPr txBox="1"/>
          <p:nvPr/>
        </p:nvSpPr>
        <p:spPr>
          <a:xfrm>
            <a:off x="1795461" y="5055934"/>
            <a:ext cx="7935135" cy="769441"/>
          </a:xfrm>
          <a:prstGeom prst="rect">
            <a:avLst/>
          </a:prstGeom>
          <a:noFill/>
        </p:spPr>
        <p:txBody>
          <a:bodyPr wrap="square" rtlCol="0">
            <a:spAutoFit/>
          </a:bodyPr>
          <a:lstStyle/>
          <a:p>
            <a:pPr algn="just"/>
            <a:r>
              <a:rPr lang="en-IN" sz="2200" dirty="0">
                <a:latin typeface="Times New Roman" panose="02020603050405020304" pitchFamily="18" charset="0"/>
                <a:cs typeface="Times New Roman" panose="02020603050405020304" pitchFamily="18" charset="0"/>
              </a:rPr>
              <a:t>	Implementing Ransomware Threat Detection by alerting user through smtp for the user .</a:t>
            </a:r>
          </a:p>
        </p:txBody>
      </p:sp>
      <p:sp>
        <p:nvSpPr>
          <p:cNvPr id="9" name="Text Box 8"/>
          <p:cNvSpPr txBox="1"/>
          <p:nvPr/>
        </p:nvSpPr>
        <p:spPr>
          <a:xfrm>
            <a:off x="3709358" y="373380"/>
            <a:ext cx="5037827" cy="523220"/>
          </a:xfrm>
          <a:prstGeom prst="rect">
            <a:avLst/>
          </a:prstGeom>
          <a:noFill/>
        </p:spPr>
        <p:txBody>
          <a:bodyPr wrap="square" rtlCol="0">
            <a:spAutoFit/>
          </a:bodyPr>
          <a:lstStyle/>
          <a:p>
            <a:pPr algn="ctr"/>
            <a:r>
              <a:rPr lang="en-GB" altLang="en-US" sz="2800" b="1" dirty="0">
                <a:latin typeface="Times New Roman" panose="02020603050405020304" pitchFamily="18" charset="0"/>
                <a:cs typeface="Times New Roman" panose="02020603050405020304" pitchFamily="18" charset="0"/>
              </a:rPr>
              <a:t>PROJECT MODULES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ltLang="en-US" sz="2800" b="1" dirty="0">
                <a:latin typeface="Times New Roman" panose="02020603050405020304" pitchFamily="18" charset="0"/>
                <a:cs typeface="Times New Roman" panose="02020603050405020304" pitchFamily="18" charset="0"/>
              </a:rPr>
              <a:t>SNAPSHOTS</a:t>
            </a:r>
          </a:p>
        </p:txBody>
      </p:sp>
      <p:pic>
        <p:nvPicPr>
          <p:cNvPr id="4" name="Content Placeholder 3" descr="Picture1"/>
          <p:cNvPicPr>
            <a:picLocks noGrp="1" noChangeAspect="1"/>
          </p:cNvPicPr>
          <p:nvPr>
            <p:ph idx="1"/>
          </p:nvPr>
        </p:nvPicPr>
        <p:blipFill>
          <a:blip r:embed="rId2"/>
          <a:stretch>
            <a:fillRect/>
          </a:stretch>
        </p:blipFill>
        <p:spPr>
          <a:xfrm>
            <a:off x="1881505" y="1825625"/>
            <a:ext cx="8428355" cy="435165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icture2"/>
          <p:cNvPicPr>
            <a:picLocks noGrp="1" noChangeAspect="1"/>
          </p:cNvPicPr>
          <p:nvPr>
            <p:ph idx="1"/>
          </p:nvPr>
        </p:nvPicPr>
        <p:blipFill>
          <a:blip r:embed="rId2"/>
          <a:stretch>
            <a:fillRect/>
          </a:stretch>
        </p:blipFill>
        <p:spPr>
          <a:xfrm>
            <a:off x="360045" y="1974850"/>
            <a:ext cx="5735955" cy="3391535"/>
          </a:xfrm>
          <a:prstGeom prst="rect">
            <a:avLst/>
          </a:prstGeom>
        </p:spPr>
      </p:pic>
      <p:pic>
        <p:nvPicPr>
          <p:cNvPr id="6" name="Picture 5" descr="Picture3"/>
          <p:cNvPicPr>
            <a:picLocks noChangeAspect="1"/>
          </p:cNvPicPr>
          <p:nvPr/>
        </p:nvPicPr>
        <p:blipFill>
          <a:blip r:embed="rId3"/>
          <a:stretch>
            <a:fillRect/>
          </a:stretch>
        </p:blipFill>
        <p:spPr>
          <a:xfrm>
            <a:off x="6362065" y="1974850"/>
            <a:ext cx="5735955" cy="323786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icture4"/>
          <p:cNvPicPr>
            <a:picLocks noGrp="1" noChangeAspect="1"/>
          </p:cNvPicPr>
          <p:nvPr>
            <p:ph idx="1"/>
          </p:nvPr>
        </p:nvPicPr>
        <p:blipFill>
          <a:blip r:embed="rId2"/>
          <a:stretch>
            <a:fillRect/>
          </a:stretch>
        </p:blipFill>
        <p:spPr>
          <a:xfrm>
            <a:off x="273050" y="1953895"/>
            <a:ext cx="5735955" cy="3237865"/>
          </a:xfrm>
          <a:prstGeom prst="rect">
            <a:avLst/>
          </a:prstGeom>
        </p:spPr>
      </p:pic>
      <p:pic>
        <p:nvPicPr>
          <p:cNvPr id="5" name="Picture 4" descr="Picture5"/>
          <p:cNvPicPr>
            <a:picLocks noChangeAspect="1"/>
          </p:cNvPicPr>
          <p:nvPr/>
        </p:nvPicPr>
        <p:blipFill>
          <a:blip r:embed="rId3"/>
          <a:stretch>
            <a:fillRect/>
          </a:stretch>
        </p:blipFill>
        <p:spPr>
          <a:xfrm>
            <a:off x="6247130" y="1953895"/>
            <a:ext cx="5735955" cy="323786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icture6"/>
          <p:cNvPicPr>
            <a:picLocks noGrp="1" noChangeAspect="1"/>
          </p:cNvPicPr>
          <p:nvPr>
            <p:ph idx="1"/>
          </p:nvPr>
        </p:nvPicPr>
        <p:blipFill>
          <a:blip r:embed="rId2"/>
          <a:stretch>
            <a:fillRect/>
          </a:stretch>
        </p:blipFill>
        <p:spPr>
          <a:xfrm>
            <a:off x="381000" y="1965325"/>
            <a:ext cx="5735955" cy="3237865"/>
          </a:xfrm>
          <a:prstGeom prst="rect">
            <a:avLst/>
          </a:prstGeom>
        </p:spPr>
      </p:pic>
      <p:pic>
        <p:nvPicPr>
          <p:cNvPr id="5" name="Picture 4" descr="Picture7"/>
          <p:cNvPicPr>
            <a:picLocks noChangeAspect="1"/>
          </p:cNvPicPr>
          <p:nvPr/>
        </p:nvPicPr>
        <p:blipFill>
          <a:blip r:embed="rId3"/>
          <a:stretch>
            <a:fillRect/>
          </a:stretch>
        </p:blipFill>
        <p:spPr>
          <a:xfrm>
            <a:off x="6231890" y="1965325"/>
            <a:ext cx="5735955" cy="323786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icture8"/>
          <p:cNvPicPr>
            <a:picLocks noGrp="1" noChangeAspect="1"/>
          </p:cNvPicPr>
          <p:nvPr>
            <p:ph idx="1"/>
          </p:nvPr>
        </p:nvPicPr>
        <p:blipFill>
          <a:blip r:embed="rId2"/>
          <a:stretch>
            <a:fillRect/>
          </a:stretch>
        </p:blipFill>
        <p:spPr>
          <a:xfrm>
            <a:off x="236855" y="2108835"/>
            <a:ext cx="5735955" cy="3237865"/>
          </a:xfrm>
          <a:prstGeom prst="rect">
            <a:avLst/>
          </a:prstGeom>
        </p:spPr>
      </p:pic>
      <p:pic>
        <p:nvPicPr>
          <p:cNvPr id="5" name="Picture 4" descr="Picture9"/>
          <p:cNvPicPr>
            <a:picLocks noChangeAspect="1"/>
          </p:cNvPicPr>
          <p:nvPr/>
        </p:nvPicPr>
        <p:blipFill>
          <a:blip r:embed="rId3"/>
          <a:stretch>
            <a:fillRect/>
          </a:stretch>
        </p:blipFill>
        <p:spPr>
          <a:xfrm>
            <a:off x="6261735" y="2108835"/>
            <a:ext cx="5735955" cy="323786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icture10"/>
          <p:cNvPicPr>
            <a:picLocks noGrp="1" noChangeAspect="1"/>
          </p:cNvPicPr>
          <p:nvPr>
            <p:ph idx="1"/>
          </p:nvPr>
        </p:nvPicPr>
        <p:blipFill>
          <a:blip r:embed="rId2"/>
          <a:stretch>
            <a:fillRect/>
          </a:stretch>
        </p:blipFill>
        <p:spPr>
          <a:xfrm>
            <a:off x="3199130" y="1825625"/>
            <a:ext cx="5793105" cy="435165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ltLang="en-US" sz="2800" b="1" dirty="0">
                <a:latin typeface="Times New Roman" panose="02020603050405020304" pitchFamily="18" charset="0"/>
                <a:cs typeface="Times New Roman" panose="02020603050405020304" pitchFamily="18" charset="0"/>
              </a:rPr>
              <a:t>APPLICATIONS</a:t>
            </a:r>
          </a:p>
        </p:txBody>
      </p:sp>
      <p:sp>
        <p:nvSpPr>
          <p:cNvPr id="3" name="Content Placeholder 2"/>
          <p:cNvSpPr>
            <a:spLocks noGrp="1"/>
          </p:cNvSpPr>
          <p:nvPr>
            <p:ph idx="1"/>
          </p:nvPr>
        </p:nvSpPr>
        <p:spPr/>
        <p:txBody>
          <a:bodyPr>
            <a:normAutofit/>
          </a:bodyPr>
          <a:lstStyle/>
          <a:p>
            <a:r>
              <a:rPr lang="en-US" sz="2200" dirty="0">
                <a:latin typeface="Times New Roman" panose="02020603050405020304" pitchFamily="18" charset="0"/>
                <a:cs typeface="Times New Roman" panose="02020603050405020304" pitchFamily="18" charset="0"/>
              </a:rPr>
              <a:t>Subjective-based questions provide an additional layer of security beyond traditional methods like passwords or knowledge-based authentication (KBA).</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Subjective questions can be tailored to the user's preferences or context.</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Subjective questions add an element of personalization to the authentication process.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6" name="Title 1"/>
          <p:cNvSpPr>
            <a:spLocks noGrp="1"/>
          </p:cNvSpPr>
          <p:nvPr>
            <p:ph type="title"/>
          </p:nvPr>
        </p:nvSpPr>
        <p:spPr>
          <a:xfrm>
            <a:off x="838200" y="334179"/>
            <a:ext cx="10515600" cy="1325563"/>
          </a:xfrm>
        </p:spPr>
        <p:txBody>
          <a:bodyPr>
            <a:normAutofit/>
          </a:bodyPr>
          <a:lstStyle/>
          <a:p>
            <a:r>
              <a:rPr lang="en-US" sz="2800" b="1" dirty="0">
                <a:latin typeface="Times New Roman" panose="02020603050405020304" pitchFamily="18" charset="0"/>
                <a:cs typeface="Times New Roman" panose="02020603050405020304" pitchFamily="18" charset="0"/>
              </a:rPr>
              <a:t>INTRODUCTION</a:t>
            </a:r>
            <a:endParaRPr lang="en-IN" sz="2800" b="1" dirty="0">
              <a:latin typeface="Times New Roman" panose="02020603050405020304" pitchFamily="18" charset="0"/>
              <a:cs typeface="Times New Roman" panose="02020603050405020304" pitchFamily="18" charset="0"/>
            </a:endParaRPr>
          </a:p>
        </p:txBody>
      </p:sp>
      <p:sp>
        <p:nvSpPr>
          <p:cNvPr id="1048597" name="Content Placeholder 2"/>
          <p:cNvSpPr>
            <a:spLocks noGrp="1"/>
          </p:cNvSpPr>
          <p:nvPr>
            <p:ph idx="1"/>
          </p:nvPr>
        </p:nvSpPr>
        <p:spPr>
          <a:xfrm>
            <a:off x="838200" y="1659742"/>
            <a:ext cx="10515600" cy="4351338"/>
          </a:xfrm>
        </p:spPr>
        <p:txBody>
          <a:bodyPr>
            <a:normAutofit/>
          </a:bodyPr>
          <a:lstStyle/>
          <a:p>
            <a:pPr algn="just">
              <a:lnSpc>
                <a:spcPct val="150000"/>
              </a:lnSpc>
            </a:pPr>
            <a:r>
              <a:rPr lang="en-US" sz="2200" dirty="0">
                <a:latin typeface="Times New Roman" panose="02020603050405020304" pitchFamily="18" charset="0"/>
                <a:cs typeface="Times New Roman" panose="02020603050405020304" pitchFamily="18" charset="0"/>
              </a:rPr>
              <a:t> Modern computer systems often hold information which is of significant value to competitors, foreign/national states or criminal actors. </a:t>
            </a:r>
          </a:p>
          <a:p>
            <a:pPr algn="just">
              <a:lnSpc>
                <a:spcPct val="150000"/>
              </a:lnSpc>
            </a:pPr>
            <a:r>
              <a:rPr lang="en-US" sz="2200" dirty="0">
                <a:latin typeface="Times New Roman" panose="02020603050405020304" pitchFamily="18" charset="0"/>
                <a:cs typeface="Times New Roman" panose="02020603050405020304" pitchFamily="18" charset="0"/>
              </a:rPr>
              <a:t>As these systems become increasingly connected, the threat of attack by adversaries increases. </a:t>
            </a:r>
          </a:p>
          <a:p>
            <a:pPr algn="just">
              <a:lnSpc>
                <a:spcPct val="150000"/>
              </a:lnSpc>
            </a:pPr>
            <a:r>
              <a:rPr lang="en-US" sz="2200" dirty="0">
                <a:latin typeface="Times New Roman" panose="02020603050405020304" pitchFamily="18" charset="0"/>
                <a:cs typeface="Times New Roman" panose="02020603050405020304" pitchFamily="18" charset="0"/>
              </a:rPr>
              <a:t>As a result many enterprise networks have been, or currently are, under cyber attack. The market for security tools to help protect systems and identify attacks has grown significantly over recent years.</a:t>
            </a:r>
            <a:endParaRPr lang="en-IN" sz="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ltLang="en-US" sz="2800" b="1"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p:txBody>
          <a:bodyPr>
            <a:normAutofit/>
          </a:bodyPr>
          <a:lstStyle/>
          <a:p>
            <a:r>
              <a:rPr lang="en-US" sz="2200" dirty="0">
                <a:latin typeface="Times New Roman" panose="02020603050405020304" pitchFamily="18" charset="0"/>
                <a:cs typeface="Times New Roman" panose="02020603050405020304" pitchFamily="18" charset="0"/>
              </a:rPr>
              <a:t>In our innovative authentication system, subjective-based questions and answers getting as one of the method to authenticate users from diversity of systems which can be helpful for evolving technology.</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Users select personalized questions related to their memories, preferences, or opinions.</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These questions serve as unique authentication factors, enhancing security beyond and act as layer on the  traditional methods.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altLang="en-US" sz="2800" b="1" dirty="0">
                <a:latin typeface="Times New Roman" panose="02020603050405020304" pitchFamily="18" charset="0"/>
                <a:cs typeface="Times New Roman" panose="02020603050405020304" pitchFamily="18" charset="0"/>
              </a:rPr>
              <a:t>FUTURE WORK</a:t>
            </a:r>
          </a:p>
        </p:txBody>
      </p:sp>
      <p:sp>
        <p:nvSpPr>
          <p:cNvPr id="3" name="Content Placeholder 2"/>
          <p:cNvSpPr>
            <a:spLocks noGrp="1"/>
          </p:cNvSpPr>
          <p:nvPr>
            <p:ph idx="1"/>
          </p:nvPr>
        </p:nvSpPr>
        <p:spPr/>
        <p:txBody>
          <a:bodyPr>
            <a:normAutofit/>
          </a:bodyPr>
          <a:lstStyle/>
          <a:p>
            <a:r>
              <a:rPr lang="en-US" sz="2200" dirty="0">
                <a:latin typeface="Times New Roman" panose="02020603050405020304" pitchFamily="18" charset="0"/>
                <a:cs typeface="Times New Roman" panose="02020603050405020304" pitchFamily="18" charset="0"/>
              </a:rPr>
              <a:t>For Future enhancement we ‘ve planned for to do the User Experience better which is to be enhance and to pick up</a:t>
            </a:r>
            <a:r>
              <a:rPr lang="en-GB" altLang="en-US" sz="2200" dirty="0">
                <a:latin typeface="Times New Roman" panose="02020603050405020304" pitchFamily="18" charset="0"/>
                <a:cs typeface="Times New Roman" panose="02020603050405020304" pitchFamily="18" charset="0"/>
              </a:rPr>
              <a:t>.</a:t>
            </a:r>
          </a:p>
          <a:p>
            <a:pPr marL="0" indent="0">
              <a:buNone/>
            </a:pPr>
            <a:r>
              <a:rPr lang="en-US" sz="2200" dirty="0">
                <a:latin typeface="Times New Roman" panose="02020603050405020304" pitchFamily="18" charset="0"/>
                <a:cs typeface="Times New Roman" panose="02020603050405020304" pitchFamily="18" charset="0"/>
              </a:rPr>
              <a:t> </a:t>
            </a:r>
          </a:p>
          <a:p>
            <a:r>
              <a:rPr lang="en-GB" altLang="en-US" sz="2200" dirty="0">
                <a:latin typeface="Times New Roman" panose="02020603050405020304" pitchFamily="18" charset="0"/>
                <a:cs typeface="Times New Roman" panose="02020603050405020304" pitchFamily="18" charset="0"/>
              </a:rPr>
              <a:t>A</a:t>
            </a:r>
            <a:r>
              <a:rPr lang="en-US" sz="2200" dirty="0" err="1">
                <a:latin typeface="Times New Roman" panose="02020603050405020304" pitchFamily="18" charset="0"/>
                <a:cs typeface="Times New Roman" panose="02020603050405020304" pitchFamily="18" charset="0"/>
              </a:rPr>
              <a:t>nd</a:t>
            </a:r>
            <a:r>
              <a:rPr lang="en-US" sz="2200" dirty="0">
                <a:latin typeface="Times New Roman" panose="02020603050405020304" pitchFamily="18" charset="0"/>
                <a:cs typeface="Times New Roman" panose="02020603050405020304" pitchFamily="18" charset="0"/>
              </a:rPr>
              <a:t> make ready available for all end users from this project.</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multi-factor authentication, and privacy enhancements will shape the future of this user-centric paradigm.</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8" name="Title 1"/>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REFERENCES</a:t>
            </a:r>
            <a:endParaRPr lang="en-IN" sz="28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31652" y="1397479"/>
            <a:ext cx="10619117" cy="4606506"/>
          </a:xfrm>
        </p:spPr>
        <p:txBody>
          <a:bodyPr>
            <a:noAutofit/>
          </a:bodyPr>
          <a:lstStyle/>
          <a:p>
            <a:pPr marL="0" indent="0">
              <a:buNone/>
            </a:pPr>
            <a:r>
              <a:rPr lang="en-IN" sz="2200" dirty="0">
                <a:latin typeface="Times New Roman" panose="02020603050405020304" pitchFamily="18" charset="0"/>
                <a:cs typeface="Times New Roman" panose="02020603050405020304" pitchFamily="18" charset="0"/>
              </a:rPr>
              <a:t>[1].  P. C. Mondal, R. Deb and M. N. Huda, "Know your customer (KYC) based authentication method for financial services through the internet," 2016 19th International Conference on Computer and Information Technology (ICCIT), Dhaka, Bangladesh, pp. 535-540, 2016.</a:t>
            </a:r>
          </a:p>
          <a:p>
            <a:pPr marL="0" indent="0">
              <a:buNone/>
            </a:pPr>
            <a:endParaRPr lang="en-IN" sz="2200" dirty="0">
              <a:latin typeface="Times New Roman" panose="02020603050405020304" pitchFamily="18" charset="0"/>
              <a:cs typeface="Times New Roman" panose="02020603050405020304" pitchFamily="18" charset="0"/>
            </a:endParaRPr>
          </a:p>
          <a:p>
            <a:pPr marL="0" indent="0">
              <a:buNone/>
            </a:pPr>
            <a:r>
              <a:rPr lang="en-IN" sz="2200" dirty="0">
                <a:latin typeface="Times New Roman" panose="02020603050405020304" pitchFamily="18" charset="0"/>
                <a:cs typeface="Times New Roman" panose="02020603050405020304" pitchFamily="18" charset="0"/>
              </a:rPr>
              <a:t>[2].   Z. </a:t>
            </a:r>
            <a:r>
              <a:rPr lang="en-IN" sz="2200" dirty="0" err="1">
                <a:latin typeface="Times New Roman" panose="02020603050405020304" pitchFamily="18" charset="0"/>
                <a:cs typeface="Times New Roman" panose="02020603050405020304" pitchFamily="18" charset="0"/>
              </a:rPr>
              <a:t>Zulkifl</a:t>
            </a:r>
            <a:r>
              <a:rPr lang="en-IN" sz="2200" dirty="0">
                <a:latin typeface="Times New Roman" panose="02020603050405020304" pitchFamily="18" charset="0"/>
                <a:cs typeface="Times New Roman" panose="02020603050405020304" pitchFamily="18" charset="0"/>
              </a:rPr>
              <a:t> et al., "FBASHI: Fuzzy and Blockchain-Based Adaptive Security for Healthcare IoTs," in IEEE Access, vol. 10, pp. 15644-15656, 2022. </a:t>
            </a:r>
          </a:p>
          <a:p>
            <a:pPr marL="0" indent="0">
              <a:buNone/>
            </a:pPr>
            <a:endParaRPr lang="en-IN" sz="2200" dirty="0">
              <a:latin typeface="Times New Roman" panose="02020603050405020304" pitchFamily="18" charset="0"/>
              <a:cs typeface="Times New Roman" panose="02020603050405020304" pitchFamily="18" charset="0"/>
            </a:endParaRPr>
          </a:p>
          <a:p>
            <a:pPr marL="0" indent="0">
              <a:buNone/>
            </a:pPr>
            <a:r>
              <a:rPr lang="en-IN" sz="2200" dirty="0">
                <a:latin typeface="Times New Roman" panose="02020603050405020304" pitchFamily="18" charset="0"/>
                <a:cs typeface="Times New Roman" panose="02020603050405020304" pitchFamily="18" charset="0"/>
              </a:rPr>
              <a:t>[3].   J. Lee, J. Kim, I. Kim and K. Han, "Cyber Threat Detection Based on Artificial Neural Networks Using Event Profiles," in IEEE Access, vol. 7, pp. 165607-165626, 2019.</a:t>
            </a:r>
          </a:p>
          <a:p>
            <a:pPr marL="0" indent="0">
              <a:buNone/>
            </a:pPr>
            <a:endParaRPr lang="en-IN" sz="2200" dirty="0">
              <a:latin typeface="Times New Roman" panose="02020603050405020304" pitchFamily="18" charset="0"/>
              <a:cs typeface="Times New Roman" panose="02020603050405020304" pitchFamily="18" charset="0"/>
            </a:endParaRPr>
          </a:p>
          <a:p>
            <a:pPr marL="0" indent="0">
              <a:buNone/>
            </a:pPr>
            <a:r>
              <a:rPr lang="en-IN" sz="2200" dirty="0">
                <a:latin typeface="Times New Roman" panose="02020603050405020304" pitchFamily="18" charset="0"/>
                <a:cs typeface="Times New Roman" panose="02020603050405020304" pitchFamily="18" charset="0"/>
              </a:rPr>
              <a:t>[4].   A. B. Ajmal, M. A. Shah, C. Maple, M. N. Asghar and S. U. Islam, "Offensive Security: Towards Proactive Threat Hunting via Adversary Emulation," in IEEE Access, vol. 9, pp. 126023-126033, 2021.</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1EBA68E-92DF-538F-16BC-22C7F2766301}"/>
              </a:ext>
            </a:extLst>
          </p:cNvPr>
          <p:cNvSpPr txBox="1"/>
          <p:nvPr/>
        </p:nvSpPr>
        <p:spPr>
          <a:xfrm>
            <a:off x="931653" y="745102"/>
            <a:ext cx="10153291" cy="4154984"/>
          </a:xfrm>
          <a:prstGeom prst="rect">
            <a:avLst/>
          </a:prstGeom>
          <a:noFill/>
        </p:spPr>
        <p:txBody>
          <a:bodyPr wrap="square">
            <a:spAutoFit/>
          </a:bodyPr>
          <a:lstStyle/>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[5].  M. S. Chishti, C. -T. King  and A. Banerjee,    "Exploring Half-Duplex Communication of NFC Read/Write Mode for Secure Multi-Factor Authentication," in IEEE Access, vol. 9, pp. 6344-6357, 2021.</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[6].   N. A. Karim, O. A. </a:t>
            </a:r>
            <a:r>
              <a:rPr lang="en-IN" sz="2200" dirty="0" err="1">
                <a:latin typeface="Times New Roman" panose="02020603050405020304" pitchFamily="18" charset="0"/>
                <a:cs typeface="Times New Roman" panose="02020603050405020304" pitchFamily="18" charset="0"/>
              </a:rPr>
              <a:t>Khashan</a:t>
            </a:r>
            <a:r>
              <a:rPr lang="en-IN" sz="2200" dirty="0">
                <a:latin typeface="Times New Roman" panose="02020603050405020304" pitchFamily="18" charset="0"/>
                <a:cs typeface="Times New Roman" panose="02020603050405020304" pitchFamily="18" charset="0"/>
              </a:rPr>
              <a:t>, H. </a:t>
            </a:r>
            <a:r>
              <a:rPr lang="en-IN" sz="2200" dirty="0" err="1">
                <a:latin typeface="Times New Roman" panose="02020603050405020304" pitchFamily="18" charset="0"/>
                <a:cs typeface="Times New Roman" panose="02020603050405020304" pitchFamily="18" charset="0"/>
              </a:rPr>
              <a:t>Kanaker</a:t>
            </a:r>
            <a:r>
              <a:rPr lang="en-IN" sz="2200" dirty="0">
                <a:latin typeface="Times New Roman" panose="02020603050405020304" pitchFamily="18" charset="0"/>
                <a:cs typeface="Times New Roman" panose="02020603050405020304" pitchFamily="18" charset="0"/>
              </a:rPr>
              <a:t>, W. K. </a:t>
            </a:r>
            <a:r>
              <a:rPr lang="en-IN" sz="2200" dirty="0" err="1">
                <a:latin typeface="Times New Roman" panose="02020603050405020304" pitchFamily="18" charset="0"/>
                <a:cs typeface="Times New Roman" panose="02020603050405020304" pitchFamily="18" charset="0"/>
              </a:rPr>
              <a:t>Abdulraheem</a:t>
            </a:r>
            <a:r>
              <a:rPr lang="en-IN" sz="2200" dirty="0">
                <a:latin typeface="Times New Roman" panose="02020603050405020304" pitchFamily="18" charset="0"/>
                <a:cs typeface="Times New Roman" panose="02020603050405020304" pitchFamily="18" charset="0"/>
              </a:rPr>
              <a:t>, M. </a:t>
            </a:r>
            <a:r>
              <a:rPr lang="en-IN" sz="2200" dirty="0" err="1">
                <a:latin typeface="Times New Roman" panose="02020603050405020304" pitchFamily="18" charset="0"/>
                <a:cs typeface="Times New Roman" panose="02020603050405020304" pitchFamily="18" charset="0"/>
              </a:rPr>
              <a:t>Alshinwan</a:t>
            </a:r>
            <a:r>
              <a:rPr lang="en-IN" sz="2200" dirty="0">
                <a:latin typeface="Times New Roman" panose="02020603050405020304" pitchFamily="18" charset="0"/>
                <a:cs typeface="Times New Roman" panose="02020603050405020304" pitchFamily="18" charset="0"/>
              </a:rPr>
              <a:t> and A. -K. Al-Banna, "Online Banking User Authentication Methods: A Systematic Literature Review," in IEEE Access, vol. 12, pp. 741-757, 2024.</a:t>
            </a:r>
          </a:p>
          <a:p>
            <a:endParaRPr lang="en-IN" sz="2200" dirty="0">
              <a:latin typeface="Times New Roman" panose="02020603050405020304" pitchFamily="18" charset="0"/>
              <a:cs typeface="Times New Roman" panose="02020603050405020304" pitchFamily="18" charset="0"/>
            </a:endParaRPr>
          </a:p>
          <a:p>
            <a:r>
              <a:rPr lang="en-IN" sz="2200" dirty="0">
                <a:latin typeface="Times New Roman" panose="02020603050405020304" pitchFamily="18" charset="0"/>
                <a:cs typeface="Times New Roman" panose="02020603050405020304" pitchFamily="18" charset="0"/>
              </a:rPr>
              <a:t>[7].   O.B. Lawal, A. </a:t>
            </a:r>
            <a:r>
              <a:rPr lang="en-IN" sz="2200" dirty="0" err="1">
                <a:latin typeface="Times New Roman" panose="02020603050405020304" pitchFamily="18" charset="0"/>
                <a:cs typeface="Times New Roman" panose="02020603050405020304" pitchFamily="18" charset="0"/>
              </a:rPr>
              <a:t>Ibitola</a:t>
            </a:r>
            <a:r>
              <a:rPr lang="en-IN" sz="2200" dirty="0">
                <a:latin typeface="Times New Roman" panose="02020603050405020304" pitchFamily="18" charset="0"/>
                <a:cs typeface="Times New Roman" panose="02020603050405020304" pitchFamily="18" charset="0"/>
              </a:rPr>
              <a:t>, O.B. </a:t>
            </a:r>
            <a:r>
              <a:rPr lang="en-IN" sz="2200" dirty="0" err="1">
                <a:latin typeface="Times New Roman" panose="02020603050405020304" pitchFamily="18" charset="0"/>
                <a:cs typeface="Times New Roman" panose="02020603050405020304" pitchFamily="18" charset="0"/>
              </a:rPr>
              <a:t>Longe</a:t>
            </a:r>
            <a:r>
              <a:rPr lang="en-IN" sz="2200" dirty="0">
                <a:latin typeface="Times New Roman" panose="02020603050405020304" pitchFamily="18" charset="0"/>
                <a:cs typeface="Times New Roman" panose="02020603050405020304" pitchFamily="18" charset="0"/>
              </a:rPr>
              <a:t>, “Internet banking authentication methods in Nigeria Commercial Banks,” African Journal of Computing &amp; </a:t>
            </a:r>
            <a:r>
              <a:rPr lang="en-IN" sz="2200" dirty="0" err="1">
                <a:latin typeface="Times New Roman" panose="02020603050405020304" pitchFamily="18" charset="0"/>
                <a:cs typeface="Times New Roman" panose="02020603050405020304" pitchFamily="18" charset="0"/>
              </a:rPr>
              <a:t>ICT,Vol</a:t>
            </a:r>
            <a:r>
              <a:rPr lang="en-IN" sz="2200" dirty="0">
                <a:latin typeface="Times New Roman" panose="02020603050405020304" pitchFamily="18" charset="0"/>
                <a:cs typeface="Times New Roman" panose="02020603050405020304" pitchFamily="18" charset="0"/>
              </a:rPr>
              <a:t> 6. No. 1, March 2013.</a:t>
            </a:r>
          </a:p>
        </p:txBody>
      </p:sp>
    </p:spTree>
    <p:extLst>
      <p:ext uri="{BB962C8B-B14F-4D97-AF65-F5344CB8AC3E}">
        <p14:creationId xmlns:p14="http://schemas.microsoft.com/office/powerpoint/2010/main" val="6368034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itle 1"/>
          <p:cNvSpPr>
            <a:spLocks noGrp="1"/>
          </p:cNvSpPr>
          <p:nvPr>
            <p:ph type="title"/>
          </p:nvPr>
        </p:nvSpPr>
        <p:spPr>
          <a:xfrm>
            <a:off x="838200" y="408375"/>
            <a:ext cx="10515600" cy="1325563"/>
          </a:xfrm>
        </p:spPr>
        <p:txBody>
          <a:bodyPr>
            <a:normAutofit/>
          </a:bodyPr>
          <a:lstStyle/>
          <a:p>
            <a:r>
              <a:rPr lang="en-US" sz="2800" b="1" dirty="0">
                <a:latin typeface="Times New Roman" panose="02020603050405020304" pitchFamily="18" charset="0"/>
                <a:cs typeface="Times New Roman" panose="02020603050405020304" pitchFamily="18" charset="0"/>
              </a:rPr>
              <a:t>OBJECTIVE</a:t>
            </a:r>
            <a:endParaRPr lang="en-IN" sz="2800" b="1" dirty="0">
              <a:latin typeface="Times New Roman" panose="02020603050405020304" pitchFamily="18" charset="0"/>
              <a:cs typeface="Times New Roman" panose="02020603050405020304" pitchFamily="18" charset="0"/>
            </a:endParaRPr>
          </a:p>
        </p:txBody>
      </p:sp>
      <p:sp>
        <p:nvSpPr>
          <p:cNvPr id="1048599" name="Content Placeholder 2"/>
          <p:cNvSpPr>
            <a:spLocks noGrp="1"/>
          </p:cNvSpPr>
          <p:nvPr>
            <p:ph idx="1"/>
          </p:nvPr>
        </p:nvSpPr>
        <p:spPr>
          <a:xfrm>
            <a:off x="838200" y="1733938"/>
            <a:ext cx="10515600" cy="4351338"/>
          </a:xfrm>
        </p:spPr>
        <p:txBody>
          <a:bodyPr>
            <a:normAutofit/>
          </a:bodyPr>
          <a:lstStyle/>
          <a:p>
            <a:pPr algn="just">
              <a:lnSpc>
                <a:spcPct val="150000"/>
              </a:lnSpc>
            </a:pPr>
            <a:r>
              <a:rPr lang="en-US" sz="2200" dirty="0">
                <a:latin typeface="Times New Roman" panose="02020603050405020304" pitchFamily="18" charset="0"/>
                <a:cs typeface="Times New Roman" panose="02020603050405020304" pitchFamily="18" charset="0"/>
              </a:rPr>
              <a:t>This project aims to develop a tool that can detect ransomware in organizations. </a:t>
            </a:r>
            <a:endParaRPr lang="en-IN" sz="2200" dirty="0">
              <a:latin typeface="Times New Roman" panose="02020603050405020304" pitchFamily="18" charset="0"/>
              <a:cs typeface="Times New Roman" panose="02020603050405020304" pitchFamily="18" charset="0"/>
            </a:endParaRPr>
          </a:p>
          <a:p>
            <a:pPr algn="just">
              <a:lnSpc>
                <a:spcPct val="150000"/>
              </a:lnSpc>
            </a:pPr>
            <a:r>
              <a:rPr lang="en-US" sz="2200" dirty="0">
                <a:latin typeface="Times New Roman" panose="02020603050405020304" pitchFamily="18" charset="0"/>
                <a:cs typeface="Times New Roman" panose="02020603050405020304" pitchFamily="18" charset="0"/>
              </a:rPr>
              <a:t>Networks using a combination of signature-based, behavior-based, and deception-based techniques. The tool will monitor the network traffic, file system changes, and system events </a:t>
            </a:r>
            <a:endParaRPr lang="en-IN" sz="2200" dirty="0">
              <a:latin typeface="Times New Roman" panose="02020603050405020304" pitchFamily="18" charset="0"/>
              <a:cs typeface="Times New Roman" panose="02020603050405020304" pitchFamily="18" charset="0"/>
            </a:endParaRPr>
          </a:p>
          <a:p>
            <a:pPr algn="just">
              <a:lnSpc>
                <a:spcPct val="150000"/>
              </a:lnSpc>
            </a:pPr>
            <a:r>
              <a:rPr lang="en-US" sz="2200" dirty="0">
                <a:latin typeface="Times New Roman" panose="02020603050405020304" pitchFamily="18" charset="0"/>
                <a:cs typeface="Times New Roman" panose="02020603050405020304" pitchFamily="18" charset="0"/>
              </a:rPr>
              <a:t>To identify any suspicious or malicious activities that indicate a ransomware infection.</a:t>
            </a:r>
            <a:endParaRPr lang="en-IN" sz="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b="1" dirty="0">
                <a:latin typeface="Times New Roman" panose="02020603050405020304" pitchFamily="18" charset="0"/>
                <a:cs typeface="Times New Roman" panose="02020603050405020304" pitchFamily="18" charset="0"/>
              </a:rPr>
              <a:t>ABSTRACT</a:t>
            </a:r>
          </a:p>
        </p:txBody>
      </p:sp>
      <p:sp>
        <p:nvSpPr>
          <p:cNvPr id="3" name="Content Placeholder 2"/>
          <p:cNvSpPr>
            <a:spLocks noGrp="1"/>
          </p:cNvSpPr>
          <p:nvPr>
            <p:ph idx="1"/>
          </p:nvPr>
        </p:nvSpPr>
        <p:spPr>
          <a:xfrm>
            <a:off x="838200" y="1402930"/>
            <a:ext cx="10515600" cy="4911605"/>
          </a:xfrm>
        </p:spPr>
        <p:txBody>
          <a:bodyPr>
            <a:normAutofit fontScale="92500"/>
          </a:bodyPr>
          <a:lstStyle/>
          <a:p>
            <a:pPr algn="just">
              <a:lnSpc>
                <a:spcPct val="150000"/>
              </a:lnSpc>
            </a:pPr>
            <a:r>
              <a:rPr lang="en-US" sz="2400" dirty="0">
                <a:latin typeface="Times New Roman" panose="02020603050405020304" pitchFamily="18" charset="0"/>
                <a:cs typeface="Times New Roman" panose="02020603050405020304" pitchFamily="18" charset="0"/>
              </a:rPr>
              <a:t>As organizations have embraced remote and hybrid working, employees are often using personal devices and less secure internet connections to access their organizations’ networks. </a:t>
            </a:r>
          </a:p>
          <a:p>
            <a:pPr algn="just">
              <a:lnSpc>
                <a:spcPct val="150000"/>
              </a:lnSpc>
            </a:pPr>
            <a:r>
              <a:rPr lang="en-US" sz="2400" dirty="0">
                <a:latin typeface="Times New Roman" panose="02020603050405020304" pitchFamily="18" charset="0"/>
                <a:cs typeface="Times New Roman" panose="02020603050405020304" pitchFamily="18" charset="0"/>
              </a:rPr>
              <a:t>A compromised router can allow a hacker to install password-stealing malware on a user’s machine, and these attacks often go undetected until the hacker reaches the organization’s network and it becomes too late.  </a:t>
            </a:r>
          </a:p>
          <a:p>
            <a:pPr algn="just">
              <a:lnSpc>
                <a:spcPct val="150000"/>
              </a:lnSpc>
            </a:pPr>
            <a:r>
              <a:rPr lang="en-US" sz="2400" dirty="0">
                <a:latin typeface="Times New Roman" panose="02020603050405020304" pitchFamily="18" charset="0"/>
                <a:cs typeface="Times New Roman" panose="02020603050405020304" pitchFamily="18" charset="0"/>
              </a:rPr>
              <a:t>When using MFA to log in to their console, organizations no longer have to worry about the security of remote employee’s devices and other connections they have on Internet.</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1" name="Title 1"/>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LITERATURE SURVEY</a:t>
            </a:r>
            <a:endParaRPr lang="en-IN" sz="2800" b="1" dirty="0"/>
          </a:p>
        </p:txBody>
      </p:sp>
      <p:graphicFrame>
        <p:nvGraphicFramePr>
          <p:cNvPr id="4194305" name="Content Placeholder 3"/>
          <p:cNvGraphicFramePr>
            <a:graphicFrameLocks noGrp="1"/>
          </p:cNvGraphicFramePr>
          <p:nvPr>
            <p:ph idx="1"/>
          </p:nvPr>
        </p:nvGraphicFramePr>
        <p:xfrm>
          <a:off x="385762" y="1397479"/>
          <a:ext cx="11401426" cy="5250844"/>
        </p:xfrm>
        <a:graphic>
          <a:graphicData uri="http://schemas.openxmlformats.org/drawingml/2006/table">
            <a:tbl>
              <a:tblPr firstRow="1" bandRow="1">
                <a:tableStyleId>{5940675A-B579-460E-94D1-54222C63F5DA}</a:tableStyleId>
              </a:tblPr>
              <a:tblGrid>
                <a:gridCol w="842963">
                  <a:extLst>
                    <a:ext uri="{9D8B030D-6E8A-4147-A177-3AD203B41FA5}">
                      <a16:colId xmlns:a16="http://schemas.microsoft.com/office/drawing/2014/main" val="20000"/>
                    </a:ext>
                  </a:extLst>
                </a:gridCol>
                <a:gridCol w="4416145">
                  <a:extLst>
                    <a:ext uri="{9D8B030D-6E8A-4147-A177-3AD203B41FA5}">
                      <a16:colId xmlns:a16="http://schemas.microsoft.com/office/drawing/2014/main" val="20001"/>
                    </a:ext>
                  </a:extLst>
                </a:gridCol>
                <a:gridCol w="2772374">
                  <a:extLst>
                    <a:ext uri="{9D8B030D-6E8A-4147-A177-3AD203B41FA5}">
                      <a16:colId xmlns:a16="http://schemas.microsoft.com/office/drawing/2014/main" val="20002"/>
                    </a:ext>
                  </a:extLst>
                </a:gridCol>
                <a:gridCol w="3369944">
                  <a:extLst>
                    <a:ext uri="{9D8B030D-6E8A-4147-A177-3AD203B41FA5}">
                      <a16:colId xmlns:a16="http://schemas.microsoft.com/office/drawing/2014/main" val="20003"/>
                    </a:ext>
                  </a:extLst>
                </a:gridCol>
              </a:tblGrid>
              <a:tr h="438277">
                <a:tc>
                  <a:txBody>
                    <a:bodyPr/>
                    <a:lstStyle/>
                    <a:p>
                      <a:pPr algn="ctr"/>
                      <a:r>
                        <a:rPr lang="en-IN" sz="2400" b="1" dirty="0" err="1">
                          <a:latin typeface="Times New Roman" panose="02020603050405020304" pitchFamily="18" charset="0"/>
                          <a:cs typeface="Times New Roman" panose="02020603050405020304" pitchFamily="18" charset="0"/>
                        </a:rPr>
                        <a:t>S.No</a:t>
                      </a:r>
                      <a:endParaRPr lang="en-IN" sz="2400" b="1" dirty="0">
                        <a:latin typeface="Times New Roman" panose="02020603050405020304" pitchFamily="18" charset="0"/>
                        <a:cs typeface="Times New Roman" panose="02020603050405020304" pitchFamily="18" charset="0"/>
                      </a:endParaRPr>
                    </a:p>
                  </a:txBody>
                  <a:tcPr/>
                </a:tc>
                <a:tc>
                  <a:txBody>
                    <a:bodyPr/>
                    <a:lstStyle/>
                    <a:p>
                      <a:pPr algn="ctr"/>
                      <a:r>
                        <a:rPr lang="en-US" sz="2400" b="1" dirty="0">
                          <a:latin typeface="Times New Roman" panose="02020603050405020304" pitchFamily="18" charset="0"/>
                          <a:cs typeface="Times New Roman" panose="02020603050405020304" pitchFamily="18" charset="0"/>
                        </a:rPr>
                        <a:t>TITLE </a:t>
                      </a:r>
                      <a:endParaRPr lang="en-IN" sz="2400" b="1" dirty="0">
                        <a:latin typeface="Times New Roman" panose="02020603050405020304" pitchFamily="18" charset="0"/>
                        <a:cs typeface="Times New Roman" panose="02020603050405020304" pitchFamily="18" charset="0"/>
                      </a:endParaRPr>
                    </a:p>
                  </a:txBody>
                  <a:tcPr/>
                </a:tc>
                <a:tc>
                  <a:txBody>
                    <a:bodyPr/>
                    <a:lstStyle/>
                    <a:p>
                      <a:pPr algn="ctr"/>
                      <a:r>
                        <a:rPr lang="en-IN" sz="2400" b="1" dirty="0">
                          <a:latin typeface="Times New Roman" panose="02020603050405020304" pitchFamily="18" charset="0"/>
                          <a:cs typeface="Times New Roman" panose="02020603050405020304" pitchFamily="18" charset="0"/>
                        </a:rPr>
                        <a:t>STRENGTHS</a:t>
                      </a:r>
                    </a:p>
                  </a:txBody>
                  <a:tcPr/>
                </a:tc>
                <a:tc>
                  <a:txBody>
                    <a:bodyPr/>
                    <a:lstStyle/>
                    <a:p>
                      <a:pPr algn="ctr"/>
                      <a:r>
                        <a:rPr lang="en-IN" sz="2400" b="1" dirty="0">
                          <a:latin typeface="Times New Roman" panose="02020603050405020304" pitchFamily="18" charset="0"/>
                          <a:cs typeface="Times New Roman" panose="02020603050405020304" pitchFamily="18" charset="0"/>
                        </a:rPr>
                        <a:t>WEAKNESSES</a:t>
                      </a:r>
                    </a:p>
                  </a:txBody>
                  <a:tcPr/>
                </a:tc>
                <a:extLst>
                  <a:ext uri="{0D108BD9-81ED-4DB2-BD59-A6C34878D82A}">
                    <a16:rowId xmlns:a16="http://schemas.microsoft.com/office/drawing/2014/main" val="10000"/>
                  </a:ext>
                </a:extLst>
              </a:tr>
              <a:tr h="2262427">
                <a:tc>
                  <a:txBody>
                    <a:bodyPr/>
                    <a:lstStyle/>
                    <a:p>
                      <a:pPr algn="ctr"/>
                      <a:r>
                        <a:rPr lang="en-IN" dirty="0">
                          <a:latin typeface="Times New Roman" panose="02020603050405020304" pitchFamily="18" charset="0"/>
                          <a:cs typeface="Times New Roman" panose="02020603050405020304" pitchFamily="18" charset="0"/>
                        </a:rPr>
                        <a:t>1.</a:t>
                      </a:r>
                    </a:p>
                  </a:txBody>
                  <a:tcPr/>
                </a:tc>
                <a:tc>
                  <a:txBody>
                    <a:bodyPr/>
                    <a:lstStyle/>
                    <a:p>
                      <a:pPr algn="l"/>
                      <a:r>
                        <a:rPr lang="en-IN" sz="1800" b="0" i="0" kern="1200" dirty="0">
                          <a:solidFill>
                            <a:schemeClr val="tx1"/>
                          </a:solidFill>
                          <a:effectLst/>
                          <a:latin typeface="+mn-lt"/>
                          <a:ea typeface="+mn-ea"/>
                          <a:cs typeface="+mn-cs"/>
                        </a:rPr>
                        <a:t>Karim, Nader Abdel, Osama A. </a:t>
                      </a:r>
                      <a:r>
                        <a:rPr lang="en-IN" sz="1800" b="0" i="0" kern="1200" dirty="0" err="1">
                          <a:solidFill>
                            <a:schemeClr val="tx1"/>
                          </a:solidFill>
                          <a:effectLst/>
                          <a:latin typeface="+mn-lt"/>
                          <a:ea typeface="+mn-ea"/>
                          <a:cs typeface="+mn-cs"/>
                        </a:rPr>
                        <a:t>Khashan</a:t>
                      </a:r>
                      <a:r>
                        <a:rPr lang="en-IN" sz="1800" b="0" i="0" kern="1200" dirty="0">
                          <a:solidFill>
                            <a:schemeClr val="tx1"/>
                          </a:solidFill>
                          <a:effectLst/>
                          <a:latin typeface="+mn-lt"/>
                          <a:ea typeface="+mn-ea"/>
                          <a:cs typeface="+mn-cs"/>
                        </a:rPr>
                        <a:t>, Hasan </a:t>
                      </a:r>
                      <a:r>
                        <a:rPr lang="en-IN" sz="1800" b="0" i="0" kern="1200" dirty="0" err="1">
                          <a:solidFill>
                            <a:schemeClr val="tx1"/>
                          </a:solidFill>
                          <a:effectLst/>
                          <a:latin typeface="+mn-lt"/>
                          <a:ea typeface="+mn-ea"/>
                          <a:cs typeface="+mn-cs"/>
                        </a:rPr>
                        <a:t>Kanaker</a:t>
                      </a:r>
                      <a:r>
                        <a:rPr lang="en-IN" sz="1800" b="0" i="0" kern="1200" dirty="0">
                          <a:solidFill>
                            <a:schemeClr val="tx1"/>
                          </a:solidFill>
                          <a:effectLst/>
                          <a:latin typeface="+mn-lt"/>
                          <a:ea typeface="+mn-ea"/>
                          <a:cs typeface="+mn-cs"/>
                        </a:rPr>
                        <a:t>, Waleed K. </a:t>
                      </a:r>
                      <a:r>
                        <a:rPr lang="en-IN" sz="1800" b="0" i="0" kern="1200" dirty="0" err="1">
                          <a:solidFill>
                            <a:schemeClr val="tx1"/>
                          </a:solidFill>
                          <a:effectLst/>
                          <a:latin typeface="+mn-lt"/>
                          <a:ea typeface="+mn-ea"/>
                          <a:cs typeface="+mn-cs"/>
                        </a:rPr>
                        <a:t>Abdulraheem</a:t>
                      </a:r>
                      <a:r>
                        <a:rPr lang="en-IN" sz="1800" b="0" i="0" kern="1200" dirty="0">
                          <a:solidFill>
                            <a:schemeClr val="tx1"/>
                          </a:solidFill>
                          <a:effectLst/>
                          <a:latin typeface="+mn-lt"/>
                          <a:ea typeface="+mn-ea"/>
                          <a:cs typeface="+mn-cs"/>
                        </a:rPr>
                        <a:t>, Mohammad </a:t>
                      </a:r>
                      <a:r>
                        <a:rPr lang="en-IN" sz="1800" b="0" i="0" kern="1200" dirty="0" err="1">
                          <a:solidFill>
                            <a:schemeClr val="tx1"/>
                          </a:solidFill>
                          <a:effectLst/>
                          <a:latin typeface="+mn-lt"/>
                          <a:ea typeface="+mn-ea"/>
                          <a:cs typeface="+mn-cs"/>
                        </a:rPr>
                        <a:t>Alshinwan</a:t>
                      </a:r>
                      <a:r>
                        <a:rPr lang="en-IN" sz="1800" b="0" i="0" kern="1200" dirty="0">
                          <a:solidFill>
                            <a:schemeClr val="tx1"/>
                          </a:solidFill>
                          <a:effectLst/>
                          <a:latin typeface="+mn-lt"/>
                          <a:ea typeface="+mn-ea"/>
                          <a:cs typeface="+mn-cs"/>
                        </a:rPr>
                        <a:t>, and </a:t>
                      </a:r>
                      <a:r>
                        <a:rPr lang="en-IN" sz="1800" b="0" i="0" kern="1200" dirty="0" err="1">
                          <a:solidFill>
                            <a:schemeClr val="tx1"/>
                          </a:solidFill>
                          <a:effectLst/>
                          <a:latin typeface="+mn-lt"/>
                          <a:ea typeface="+mn-ea"/>
                          <a:cs typeface="+mn-cs"/>
                        </a:rPr>
                        <a:t>Abdulkarim</a:t>
                      </a:r>
                      <a:r>
                        <a:rPr lang="en-IN" sz="1800" b="0" i="0" kern="1200" dirty="0">
                          <a:solidFill>
                            <a:schemeClr val="tx1"/>
                          </a:solidFill>
                          <a:effectLst/>
                          <a:latin typeface="+mn-lt"/>
                          <a:ea typeface="+mn-ea"/>
                          <a:cs typeface="+mn-cs"/>
                        </a:rPr>
                        <a:t> </a:t>
                      </a:r>
                      <a:r>
                        <a:rPr lang="en-IN" sz="1800" b="0" i="0" kern="1200" dirty="0" err="1">
                          <a:solidFill>
                            <a:schemeClr val="tx1"/>
                          </a:solidFill>
                          <a:effectLst/>
                          <a:latin typeface="+mn-lt"/>
                          <a:ea typeface="+mn-ea"/>
                          <a:cs typeface="+mn-cs"/>
                        </a:rPr>
                        <a:t>Albanna</a:t>
                      </a:r>
                      <a:r>
                        <a:rPr lang="en-IN" sz="1800" b="0" i="0" kern="1200" dirty="0">
                          <a:solidFill>
                            <a:schemeClr val="tx1"/>
                          </a:solidFill>
                          <a:effectLst/>
                          <a:latin typeface="+mn-lt"/>
                          <a:ea typeface="+mn-ea"/>
                          <a:cs typeface="+mn-cs"/>
                        </a:rPr>
                        <a:t>. "Online Banking User Authentication Methods: A Systematic Literature Review." </a:t>
                      </a:r>
                      <a:r>
                        <a:rPr lang="en-IN" sz="1800" b="0" i="1" kern="1200" dirty="0">
                          <a:solidFill>
                            <a:schemeClr val="tx1"/>
                          </a:solidFill>
                          <a:effectLst/>
                          <a:latin typeface="+mn-lt"/>
                          <a:ea typeface="+mn-ea"/>
                          <a:cs typeface="+mn-cs"/>
                        </a:rPr>
                        <a:t>IEEE Access</a:t>
                      </a:r>
                      <a:r>
                        <a:rPr lang="en-IN" sz="1800" b="0" i="0" kern="1200" dirty="0">
                          <a:solidFill>
                            <a:schemeClr val="tx1"/>
                          </a:solidFill>
                          <a:effectLst/>
                          <a:latin typeface="+mn-lt"/>
                          <a:ea typeface="+mn-ea"/>
                          <a:cs typeface="+mn-cs"/>
                        </a:rPr>
                        <a:t> (2023).</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Proposed a variety of MFA techniques against known</a:t>
                      </a:r>
                    </a:p>
                    <a:p>
                      <a:pPr algn="ctr"/>
                      <a:r>
                        <a:rPr lang="en-US" dirty="0">
                          <a:latin typeface="Times New Roman" panose="02020603050405020304" pitchFamily="18" charset="0"/>
                          <a:cs typeface="Times New Roman" panose="02020603050405020304" pitchFamily="18" charset="0"/>
                        </a:rPr>
                        <a:t>Attacks to understand the robustness of the system</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The system is inconsistence from Social Engineering attacks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2531217">
                <a:tc>
                  <a:txBody>
                    <a:bodyPr/>
                    <a:lstStyle/>
                    <a:p>
                      <a:pPr algn="ctr"/>
                      <a:r>
                        <a:rPr lang="en-IN" dirty="0">
                          <a:latin typeface="Times New Roman" panose="02020603050405020304" pitchFamily="18" charset="0"/>
                          <a:cs typeface="Times New Roman" panose="02020603050405020304" pitchFamily="18" charset="0"/>
                        </a:rPr>
                        <a:t>2.</a:t>
                      </a:r>
                    </a:p>
                  </a:txBody>
                  <a:tcPr/>
                </a:tc>
                <a:tc>
                  <a:txBody>
                    <a:bodyPr/>
                    <a:lstStyle/>
                    <a:p>
                      <a:pPr algn="l"/>
                      <a:r>
                        <a:rPr lang="en-IN" sz="1800" b="0" i="0" kern="1200" dirty="0" err="1">
                          <a:solidFill>
                            <a:schemeClr val="tx1"/>
                          </a:solidFill>
                          <a:effectLst/>
                          <a:latin typeface="+mn-lt"/>
                          <a:ea typeface="+mn-ea"/>
                          <a:cs typeface="+mn-cs"/>
                        </a:rPr>
                        <a:t>Zulkifl</a:t>
                      </a:r>
                      <a:r>
                        <a:rPr lang="en-IN" sz="1800" b="0" i="0" kern="1200" dirty="0">
                          <a:solidFill>
                            <a:schemeClr val="tx1"/>
                          </a:solidFill>
                          <a:effectLst/>
                          <a:latin typeface="+mn-lt"/>
                          <a:ea typeface="+mn-ea"/>
                          <a:cs typeface="+mn-cs"/>
                        </a:rPr>
                        <a:t>, Zeeshan, Fawad Khan, Shahzaib Tahir, Mehreen Afzal, Waseem Iqbal, Abdul Rehman, Saqib Saeed, and Abdullah M. </a:t>
                      </a:r>
                      <a:r>
                        <a:rPr lang="en-IN" sz="1800" b="0" i="0" kern="1200" dirty="0" err="1">
                          <a:solidFill>
                            <a:schemeClr val="tx1"/>
                          </a:solidFill>
                          <a:effectLst/>
                          <a:latin typeface="+mn-lt"/>
                          <a:ea typeface="+mn-ea"/>
                          <a:cs typeface="+mn-cs"/>
                        </a:rPr>
                        <a:t>Almuhaideb</a:t>
                      </a:r>
                      <a:r>
                        <a:rPr lang="en-IN" sz="1800" b="0" i="0" kern="1200" dirty="0">
                          <a:solidFill>
                            <a:schemeClr val="tx1"/>
                          </a:solidFill>
                          <a:effectLst/>
                          <a:latin typeface="+mn-lt"/>
                          <a:ea typeface="+mn-ea"/>
                          <a:cs typeface="+mn-cs"/>
                        </a:rPr>
                        <a:t>. "FBASHI: Fuzzy and blockchain-based adaptive security for healthcare IoTs." </a:t>
                      </a:r>
                      <a:r>
                        <a:rPr lang="en-IN" sz="1800" b="0" i="1" kern="1200" dirty="0">
                          <a:solidFill>
                            <a:schemeClr val="tx1"/>
                          </a:solidFill>
                          <a:effectLst/>
                          <a:latin typeface="+mn-lt"/>
                          <a:ea typeface="+mn-ea"/>
                          <a:cs typeface="+mn-cs"/>
                        </a:rPr>
                        <a:t>IEEE Access</a:t>
                      </a:r>
                      <a:r>
                        <a:rPr lang="en-IN" sz="1800" b="0" i="0" kern="1200" dirty="0">
                          <a:solidFill>
                            <a:schemeClr val="tx1"/>
                          </a:solidFill>
                          <a:effectLst/>
                          <a:latin typeface="+mn-lt"/>
                          <a:ea typeface="+mn-ea"/>
                          <a:cs typeface="+mn-cs"/>
                        </a:rPr>
                        <a:t> 10 (2022): 15644-15656.</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The access is granted based on the least privilege</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Weak authentication Security patterns and easy to break by brute force attack</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0" name="Title 1"/>
          <p:cNvSpPr>
            <a:spLocks noGrp="1"/>
          </p:cNvSpPr>
          <p:nvPr>
            <p:ph type="title"/>
          </p:nvPr>
        </p:nvSpPr>
        <p:spPr>
          <a:xfrm>
            <a:off x="838200" y="91756"/>
            <a:ext cx="10515600" cy="1325563"/>
          </a:xfrm>
        </p:spPr>
        <p:txBody>
          <a:bodyPr>
            <a:normAutofit/>
          </a:bodyPr>
          <a:lstStyle/>
          <a:p>
            <a:r>
              <a:rPr lang="en-US" sz="2800" b="1" dirty="0">
                <a:latin typeface="Times New Roman" panose="02020603050405020304" pitchFamily="18" charset="0"/>
                <a:cs typeface="Times New Roman" panose="02020603050405020304" pitchFamily="18" charset="0"/>
              </a:rPr>
              <a:t>LITERATURE SURVEY</a:t>
            </a:r>
            <a:endParaRPr lang="en-IN" sz="2800" b="1" dirty="0">
              <a:latin typeface="Times New Roman" panose="02020603050405020304" pitchFamily="18" charset="0"/>
              <a:cs typeface="Times New Roman" panose="02020603050405020304" pitchFamily="18" charset="0"/>
            </a:endParaRPr>
          </a:p>
        </p:txBody>
      </p:sp>
      <p:graphicFrame>
        <p:nvGraphicFramePr>
          <p:cNvPr id="4194304" name="Content Placeholder 3"/>
          <p:cNvGraphicFramePr>
            <a:graphicFrameLocks noGrp="1"/>
          </p:cNvGraphicFramePr>
          <p:nvPr>
            <p:ph idx="1"/>
          </p:nvPr>
        </p:nvGraphicFramePr>
        <p:xfrm>
          <a:off x="457200" y="1114426"/>
          <a:ext cx="11129961" cy="5380672"/>
        </p:xfrm>
        <a:graphic>
          <a:graphicData uri="http://schemas.openxmlformats.org/drawingml/2006/table">
            <a:tbl>
              <a:tblPr firstRow="1" bandRow="1">
                <a:tableStyleId>{5940675A-B579-460E-94D1-54222C63F5DA}</a:tableStyleId>
              </a:tblPr>
              <a:tblGrid>
                <a:gridCol w="928688">
                  <a:extLst>
                    <a:ext uri="{9D8B030D-6E8A-4147-A177-3AD203B41FA5}">
                      <a16:colId xmlns:a16="http://schemas.microsoft.com/office/drawing/2014/main" val="20000"/>
                    </a:ext>
                  </a:extLst>
                </a:gridCol>
                <a:gridCol w="5052068">
                  <a:extLst>
                    <a:ext uri="{9D8B030D-6E8A-4147-A177-3AD203B41FA5}">
                      <a16:colId xmlns:a16="http://schemas.microsoft.com/office/drawing/2014/main" val="20001"/>
                    </a:ext>
                  </a:extLst>
                </a:gridCol>
                <a:gridCol w="2526166">
                  <a:extLst>
                    <a:ext uri="{9D8B030D-6E8A-4147-A177-3AD203B41FA5}">
                      <a16:colId xmlns:a16="http://schemas.microsoft.com/office/drawing/2014/main" val="20002"/>
                    </a:ext>
                  </a:extLst>
                </a:gridCol>
                <a:gridCol w="2623039">
                  <a:extLst>
                    <a:ext uri="{9D8B030D-6E8A-4147-A177-3AD203B41FA5}">
                      <a16:colId xmlns:a16="http://schemas.microsoft.com/office/drawing/2014/main" val="20003"/>
                    </a:ext>
                  </a:extLst>
                </a:gridCol>
              </a:tblGrid>
              <a:tr h="423953">
                <a:tc>
                  <a:txBody>
                    <a:bodyPr/>
                    <a:lstStyle/>
                    <a:p>
                      <a:pPr algn="ctr"/>
                      <a:r>
                        <a:rPr lang="en-IN" sz="2400" b="1" dirty="0" err="1">
                          <a:latin typeface="Times New Roman" panose="02020603050405020304" pitchFamily="18" charset="0"/>
                          <a:cs typeface="Times New Roman" panose="02020603050405020304" pitchFamily="18" charset="0"/>
                        </a:rPr>
                        <a:t>S.No</a:t>
                      </a:r>
                      <a:endParaRPr lang="en-IN" sz="2400" b="1" dirty="0">
                        <a:latin typeface="Times New Roman" panose="02020603050405020304" pitchFamily="18" charset="0"/>
                        <a:cs typeface="Times New Roman" panose="02020603050405020304" pitchFamily="18" charset="0"/>
                      </a:endParaRPr>
                    </a:p>
                  </a:txBody>
                  <a:tcPr/>
                </a:tc>
                <a:tc>
                  <a:txBody>
                    <a:bodyPr/>
                    <a:lstStyle/>
                    <a:p>
                      <a:pPr algn="ctr"/>
                      <a:r>
                        <a:rPr lang="en-US" sz="2400" b="1" dirty="0">
                          <a:latin typeface="Times New Roman" panose="02020603050405020304" pitchFamily="18" charset="0"/>
                          <a:cs typeface="Times New Roman" panose="02020603050405020304" pitchFamily="18" charset="0"/>
                        </a:rPr>
                        <a:t>TITLE </a:t>
                      </a:r>
                      <a:endParaRPr lang="en-IN" sz="2400" b="1" dirty="0">
                        <a:latin typeface="Times New Roman" panose="02020603050405020304" pitchFamily="18" charset="0"/>
                        <a:cs typeface="Times New Roman" panose="02020603050405020304" pitchFamily="18" charset="0"/>
                      </a:endParaRPr>
                    </a:p>
                  </a:txBody>
                  <a:tcPr/>
                </a:tc>
                <a:tc>
                  <a:txBody>
                    <a:bodyPr/>
                    <a:lstStyle/>
                    <a:p>
                      <a:pPr algn="ctr"/>
                      <a:r>
                        <a:rPr lang="en-IN" sz="2400" b="1" dirty="0">
                          <a:latin typeface="Times New Roman" panose="02020603050405020304" pitchFamily="18" charset="0"/>
                          <a:cs typeface="Times New Roman" panose="02020603050405020304" pitchFamily="18" charset="0"/>
                        </a:rPr>
                        <a:t>STRENGTHS</a:t>
                      </a:r>
                    </a:p>
                  </a:txBody>
                  <a:tcPr/>
                </a:tc>
                <a:tc>
                  <a:txBody>
                    <a:bodyPr/>
                    <a:lstStyle/>
                    <a:p>
                      <a:pPr algn="ctr"/>
                      <a:r>
                        <a:rPr lang="en-IN" sz="2400" b="1" dirty="0">
                          <a:latin typeface="Times New Roman" panose="02020603050405020304" pitchFamily="18" charset="0"/>
                          <a:cs typeface="Times New Roman" panose="02020603050405020304" pitchFamily="18" charset="0"/>
                        </a:rPr>
                        <a:t>WEAKNESSES</a:t>
                      </a:r>
                    </a:p>
                  </a:txBody>
                  <a:tcPr/>
                </a:tc>
                <a:extLst>
                  <a:ext uri="{0D108BD9-81ED-4DB2-BD59-A6C34878D82A}">
                    <a16:rowId xmlns:a16="http://schemas.microsoft.com/office/drawing/2014/main" val="10000"/>
                  </a:ext>
                </a:extLst>
              </a:tr>
              <a:tr h="1859650">
                <a:tc>
                  <a:txBody>
                    <a:bodyPr/>
                    <a:lstStyle/>
                    <a:p>
                      <a:pPr algn="ctr"/>
                      <a:r>
                        <a:rPr lang="en-US" dirty="0">
                          <a:latin typeface="Times New Roman" panose="02020603050405020304" pitchFamily="18" charset="0"/>
                          <a:cs typeface="Times New Roman" panose="02020603050405020304" pitchFamily="18" charset="0"/>
                        </a:rPr>
                        <a:t>3.</a:t>
                      </a:r>
                    </a:p>
                  </a:txBody>
                  <a:tcPr/>
                </a:tc>
                <a:tc>
                  <a:txBody>
                    <a:bodyPr/>
                    <a:lstStyle/>
                    <a:p>
                      <a:pPr algn="l"/>
                      <a:r>
                        <a:rPr lang="en-IN" sz="1800" b="0" i="0" kern="1200" dirty="0">
                          <a:solidFill>
                            <a:schemeClr val="tx1"/>
                          </a:solidFill>
                          <a:effectLst/>
                          <a:latin typeface="+mn-lt"/>
                          <a:ea typeface="+mn-ea"/>
                          <a:cs typeface="+mn-cs"/>
                        </a:rPr>
                        <a:t>Sun, Nan, Ming Ding, </a:t>
                      </a:r>
                      <a:r>
                        <a:rPr lang="en-IN" sz="1800" b="0" i="0" kern="1200" dirty="0" err="1">
                          <a:solidFill>
                            <a:schemeClr val="tx1"/>
                          </a:solidFill>
                          <a:effectLst/>
                          <a:latin typeface="+mn-lt"/>
                          <a:ea typeface="+mn-ea"/>
                          <a:cs typeface="+mn-cs"/>
                        </a:rPr>
                        <a:t>Jiaojiao</a:t>
                      </a:r>
                      <a:r>
                        <a:rPr lang="en-IN" sz="1800" b="0" i="0" kern="1200" dirty="0">
                          <a:solidFill>
                            <a:schemeClr val="tx1"/>
                          </a:solidFill>
                          <a:effectLst/>
                          <a:latin typeface="+mn-lt"/>
                          <a:ea typeface="+mn-ea"/>
                          <a:cs typeface="+mn-cs"/>
                        </a:rPr>
                        <a:t> Jiang, </a:t>
                      </a:r>
                      <a:r>
                        <a:rPr lang="en-IN" sz="1800" b="0" i="0" kern="1200" dirty="0" err="1">
                          <a:solidFill>
                            <a:schemeClr val="tx1"/>
                          </a:solidFill>
                          <a:effectLst/>
                          <a:latin typeface="+mn-lt"/>
                          <a:ea typeface="+mn-ea"/>
                          <a:cs typeface="+mn-cs"/>
                        </a:rPr>
                        <a:t>Weikang</a:t>
                      </a:r>
                      <a:r>
                        <a:rPr lang="en-IN" sz="1800" b="0" i="0" kern="1200" dirty="0">
                          <a:solidFill>
                            <a:schemeClr val="tx1"/>
                          </a:solidFill>
                          <a:effectLst/>
                          <a:latin typeface="+mn-lt"/>
                          <a:ea typeface="+mn-ea"/>
                          <a:cs typeface="+mn-cs"/>
                        </a:rPr>
                        <a:t> Xu, Xiaoxing Mo, </a:t>
                      </a:r>
                      <a:r>
                        <a:rPr lang="en-IN" sz="1800" b="0" i="0" kern="1200" dirty="0" err="1">
                          <a:solidFill>
                            <a:schemeClr val="tx1"/>
                          </a:solidFill>
                          <a:effectLst/>
                          <a:latin typeface="+mn-lt"/>
                          <a:ea typeface="+mn-ea"/>
                          <a:cs typeface="+mn-cs"/>
                        </a:rPr>
                        <a:t>Yonghang</a:t>
                      </a:r>
                      <a:r>
                        <a:rPr lang="en-IN" sz="1800" b="0" i="0" kern="1200" dirty="0">
                          <a:solidFill>
                            <a:schemeClr val="tx1"/>
                          </a:solidFill>
                          <a:effectLst/>
                          <a:latin typeface="+mn-lt"/>
                          <a:ea typeface="+mn-ea"/>
                          <a:cs typeface="+mn-cs"/>
                        </a:rPr>
                        <a:t> Tai, and Jun Zhang. "Cyber threat intelligence mining for proactive cybersecurity </a:t>
                      </a:r>
                      <a:r>
                        <a:rPr lang="en-IN" sz="1800" b="0" i="0" kern="1200" dirty="0" err="1">
                          <a:solidFill>
                            <a:schemeClr val="tx1"/>
                          </a:solidFill>
                          <a:effectLst/>
                          <a:latin typeface="+mn-lt"/>
                          <a:ea typeface="+mn-ea"/>
                          <a:cs typeface="+mn-cs"/>
                        </a:rPr>
                        <a:t>defense</a:t>
                      </a:r>
                      <a:r>
                        <a:rPr lang="en-IN" sz="1800" b="0" i="0" kern="1200" dirty="0">
                          <a:solidFill>
                            <a:schemeClr val="tx1"/>
                          </a:solidFill>
                          <a:effectLst/>
                          <a:latin typeface="+mn-lt"/>
                          <a:ea typeface="+mn-ea"/>
                          <a:cs typeface="+mn-cs"/>
                        </a:rPr>
                        <a:t>: a survey and new perspectives." </a:t>
                      </a:r>
                      <a:r>
                        <a:rPr lang="en-IN" sz="1800" b="0" i="1" kern="1200" dirty="0">
                          <a:solidFill>
                            <a:schemeClr val="tx1"/>
                          </a:solidFill>
                          <a:effectLst/>
                          <a:latin typeface="+mn-lt"/>
                          <a:ea typeface="+mn-ea"/>
                          <a:cs typeface="+mn-cs"/>
                        </a:rPr>
                        <a:t>IEEE Communications Surveys &amp; Tutorials</a:t>
                      </a:r>
                      <a:r>
                        <a:rPr lang="en-IN" sz="1800" b="0" i="0" kern="1200" dirty="0">
                          <a:solidFill>
                            <a:schemeClr val="tx1"/>
                          </a:solidFill>
                          <a:effectLst/>
                          <a:latin typeface="+mn-lt"/>
                          <a:ea typeface="+mn-ea"/>
                          <a:cs typeface="+mn-cs"/>
                        </a:rPr>
                        <a:t> (2023).</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They well defined the delay incurred</a:t>
                      </a:r>
                    </a:p>
                    <a:p>
                      <a:pPr algn="ctr"/>
                      <a:r>
                        <a:rPr lang="en-US" dirty="0">
                          <a:latin typeface="Times New Roman" panose="02020603050405020304" pitchFamily="18" charset="0"/>
                          <a:cs typeface="Times New Roman" panose="02020603050405020304" pitchFamily="18" charset="0"/>
                        </a:rPr>
                        <a:t>for fetching tickets from the Kerberos server and the for completion of the authentication process</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dirty="0">
                          <a:latin typeface="Times New Roman" panose="02020603050405020304" pitchFamily="18" charset="0"/>
                          <a:cs typeface="Times New Roman" panose="02020603050405020304" pitchFamily="18" charset="0"/>
                        </a:rPr>
                        <a:t>This method needs to be well refined in the Security pattern in VPN.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1"/>
                  </a:ext>
                </a:extLst>
              </a:tr>
              <a:tr h="1326462">
                <a:tc>
                  <a:txBody>
                    <a:bodyPr/>
                    <a:lstStyle/>
                    <a:p>
                      <a:pPr algn="ctr"/>
                      <a:r>
                        <a:rPr lang="en-US" sz="1800" b="0" kern="1200" dirty="0">
                          <a:solidFill>
                            <a:schemeClr val="dk1"/>
                          </a:solidFill>
                          <a:effectLst/>
                          <a:latin typeface="Times New Roman" panose="02020603050405020304" pitchFamily="18" charset="0"/>
                          <a:cs typeface="Times New Roman" panose="02020603050405020304" pitchFamily="18" charset="0"/>
                        </a:rPr>
                        <a:t>4.</a:t>
                      </a:r>
                    </a:p>
                  </a:txBody>
                  <a:tcPr/>
                </a:tc>
                <a:tc>
                  <a:txBody>
                    <a:bodyPr/>
                    <a:lstStyle/>
                    <a:p>
                      <a:pPr algn="l"/>
                      <a:r>
                        <a:rPr lang="en-IN" sz="1800" b="0" i="0" kern="1200" dirty="0">
                          <a:solidFill>
                            <a:schemeClr val="tx1"/>
                          </a:solidFill>
                          <a:effectLst/>
                          <a:latin typeface="+mn-lt"/>
                          <a:ea typeface="+mn-ea"/>
                          <a:cs typeface="+mn-cs"/>
                        </a:rPr>
                        <a:t>Chishti, Mohd Sameen, Chung-Ta King, and Amit Banerjee. "Exploring half-duplex communication of NFC read/write mode for secure multi-factor authentication." </a:t>
                      </a:r>
                      <a:r>
                        <a:rPr lang="en-IN" sz="1800" b="0" i="1" kern="1200" dirty="0">
                          <a:solidFill>
                            <a:schemeClr val="tx1"/>
                          </a:solidFill>
                          <a:effectLst/>
                          <a:latin typeface="+mn-lt"/>
                          <a:ea typeface="+mn-ea"/>
                          <a:cs typeface="+mn-cs"/>
                        </a:rPr>
                        <a:t>IEEE Access</a:t>
                      </a:r>
                      <a:r>
                        <a:rPr lang="en-IN" sz="1800" b="0" i="0" kern="1200" dirty="0">
                          <a:solidFill>
                            <a:schemeClr val="tx1"/>
                          </a:solidFill>
                          <a:effectLst/>
                          <a:latin typeface="+mn-lt"/>
                          <a:ea typeface="+mn-ea"/>
                          <a:cs typeface="+mn-cs"/>
                        </a:rPr>
                        <a:t> 9 (2021): 6344-6357.</a:t>
                      </a:r>
                      <a:endParaRPr lang="en-US" sz="1800" b="0" kern="1200" dirty="0">
                        <a:solidFill>
                          <a:schemeClr val="dk1"/>
                        </a:solidFill>
                        <a:effectLst/>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Proposed MFA scheme against known</a:t>
                      </a:r>
                    </a:p>
                    <a:p>
                      <a:pPr algn="ctr"/>
                      <a:r>
                        <a:rPr lang="en-US" dirty="0">
                          <a:latin typeface="Times New Roman" panose="02020603050405020304" pitchFamily="18" charset="0"/>
                          <a:cs typeface="Times New Roman" panose="02020603050405020304" pitchFamily="18" charset="0"/>
                        </a:rPr>
                        <a:t>Attacks to understand the robustness of the system</a:t>
                      </a:r>
                      <a:endParaRPr lang="en-IN"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dirty="0">
                          <a:latin typeface="Times New Roman" panose="02020603050405020304" pitchFamily="18" charset="0"/>
                          <a:cs typeface="Times New Roman" panose="02020603050405020304" pitchFamily="18" charset="0"/>
                        </a:rPr>
                        <a:t>The system didn't support full duplex Communication</a:t>
                      </a:r>
                      <a:endParaRPr lang="en-IN" dirty="0">
                        <a:latin typeface="Times New Roman" panose="02020603050405020304" pitchFamily="18" charset="0"/>
                        <a:cs typeface="Times New Roman" panose="02020603050405020304" pitchFamily="18" charset="0"/>
                      </a:endParaRPr>
                    </a:p>
                    <a:p>
                      <a:pPr algn="l"/>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2"/>
                  </a:ext>
                </a:extLst>
              </a:tr>
              <a:tr h="1611023">
                <a:tc>
                  <a:txBody>
                    <a:bodyPr/>
                    <a:lstStyle/>
                    <a:p>
                      <a:pPr algn="ctr"/>
                      <a:r>
                        <a:rPr lang="en-US" sz="1800" b="0" kern="1200" dirty="0">
                          <a:solidFill>
                            <a:schemeClr val="dk1"/>
                          </a:solidFill>
                          <a:effectLst/>
                          <a:latin typeface="Times New Roman" panose="02020603050405020304" pitchFamily="18" charset="0"/>
                          <a:cs typeface="Times New Roman" panose="02020603050405020304" pitchFamily="18" charset="0"/>
                        </a:rPr>
                        <a:t>5.</a:t>
                      </a:r>
                    </a:p>
                  </a:txBody>
                  <a:tcPr/>
                </a:tc>
                <a:tc>
                  <a:txBody>
                    <a:bodyPr/>
                    <a:lstStyle/>
                    <a:p>
                      <a:pPr algn="l"/>
                      <a:r>
                        <a:rPr lang="en-IN" sz="1800" b="0" i="0" kern="1200" dirty="0">
                          <a:solidFill>
                            <a:schemeClr val="tx1"/>
                          </a:solidFill>
                          <a:effectLst/>
                          <a:latin typeface="+mn-lt"/>
                          <a:ea typeface="+mn-ea"/>
                          <a:cs typeface="+mn-cs"/>
                        </a:rPr>
                        <a:t>Wang, Fan, Sen Zhang, and </a:t>
                      </a:r>
                      <a:r>
                        <a:rPr lang="en-IN" sz="1800" b="0" i="0" kern="1200" dirty="0" err="1">
                          <a:solidFill>
                            <a:schemeClr val="tx1"/>
                          </a:solidFill>
                          <a:effectLst/>
                          <a:latin typeface="+mn-lt"/>
                          <a:ea typeface="+mn-ea"/>
                          <a:cs typeface="+mn-cs"/>
                        </a:rPr>
                        <a:t>Yixin</a:t>
                      </a:r>
                      <a:r>
                        <a:rPr lang="en-IN" sz="1800" b="0" i="0" kern="1200" dirty="0">
                          <a:solidFill>
                            <a:schemeClr val="tx1"/>
                          </a:solidFill>
                          <a:effectLst/>
                          <a:latin typeface="+mn-lt"/>
                          <a:ea typeface="+mn-ea"/>
                          <a:cs typeface="+mn-cs"/>
                        </a:rPr>
                        <a:t> Yin. "Log likelihood monitoring for multimode process using variational Bayesian mixture factor analysis model." </a:t>
                      </a:r>
                      <a:r>
                        <a:rPr lang="en-IN" sz="1800" b="0" i="1" kern="1200" dirty="0">
                          <a:solidFill>
                            <a:schemeClr val="tx1"/>
                          </a:solidFill>
                          <a:effectLst/>
                          <a:latin typeface="+mn-lt"/>
                          <a:ea typeface="+mn-ea"/>
                          <a:cs typeface="+mn-cs"/>
                        </a:rPr>
                        <a:t>IEEE Access</a:t>
                      </a:r>
                      <a:r>
                        <a:rPr lang="en-IN" sz="1800" b="0" i="0" kern="1200" dirty="0">
                          <a:solidFill>
                            <a:schemeClr val="tx1"/>
                          </a:solidFill>
                          <a:effectLst/>
                          <a:latin typeface="+mn-lt"/>
                          <a:ea typeface="+mn-ea"/>
                          <a:cs typeface="+mn-cs"/>
                        </a:rPr>
                        <a:t> 7 (2019): 89083-89092.</a:t>
                      </a:r>
                      <a:endParaRPr lang="en-US" sz="1800" b="0" kern="1200" dirty="0">
                        <a:solidFill>
                          <a:schemeClr val="dk1"/>
                        </a:solidFill>
                        <a:effectLst/>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Standardize it by utilizing the</a:t>
                      </a:r>
                    </a:p>
                    <a:p>
                      <a:pPr algn="ctr"/>
                      <a:r>
                        <a:rPr lang="en-US" dirty="0">
                          <a:latin typeface="Times New Roman" panose="02020603050405020304" pitchFamily="18" charset="0"/>
                          <a:cs typeface="Times New Roman" panose="02020603050405020304" pitchFamily="18" charset="0"/>
                        </a:rPr>
                        <a:t>Mean and variance gotten in the first step of offline</a:t>
                      </a:r>
                    </a:p>
                    <a:p>
                      <a:pPr algn="ctr"/>
                      <a:r>
                        <a:rPr lang="en-US" dirty="0">
                          <a:latin typeface="Times New Roman" panose="02020603050405020304" pitchFamily="18" charset="0"/>
                          <a:cs typeface="Times New Roman" panose="02020603050405020304" pitchFamily="18" charset="0"/>
                        </a:rPr>
                        <a:t>Modeling.</a:t>
                      </a:r>
                      <a:endParaRPr lang="en-IN" dirty="0">
                        <a:latin typeface="Times New Roman" panose="02020603050405020304" pitchFamily="18" charset="0"/>
                        <a:cs typeface="Times New Roman" panose="02020603050405020304" pitchFamily="18" charset="0"/>
                      </a:endParaRPr>
                    </a:p>
                  </a:txBody>
                  <a:tcPr/>
                </a:tc>
                <a:tc>
                  <a:txBody>
                    <a:bodyPr/>
                    <a:lstStyle/>
                    <a:p>
                      <a:pPr algn="l"/>
                      <a:r>
                        <a:rPr lang="en-US" sz="1800" b="0" kern="1200" dirty="0">
                          <a:solidFill>
                            <a:schemeClr val="dk1"/>
                          </a:solidFill>
                          <a:effectLst/>
                          <a:latin typeface="Times New Roman" panose="02020603050405020304" pitchFamily="18" charset="0"/>
                          <a:cs typeface="Times New Roman" panose="02020603050405020304" pitchFamily="18" charset="0"/>
                        </a:rPr>
                        <a:t>Process monitoring becomes difficult when</a:t>
                      </a:r>
                    </a:p>
                    <a:p>
                      <a:pPr algn="l"/>
                      <a:r>
                        <a:rPr lang="en-US" sz="1800" b="0" kern="1200" dirty="0">
                          <a:solidFill>
                            <a:schemeClr val="dk1"/>
                          </a:solidFill>
                          <a:effectLst/>
                          <a:latin typeface="Times New Roman" panose="02020603050405020304" pitchFamily="18" charset="0"/>
                          <a:cs typeface="Times New Roman" panose="02020603050405020304" pitchFamily="18" charset="0"/>
                        </a:rPr>
                        <a:t>The value is near the normal condition</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0003"/>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4" name="Title 1"/>
          <p:cNvSpPr>
            <a:spLocks noGrp="1"/>
          </p:cNvSpPr>
          <p:nvPr>
            <p:ph type="title"/>
          </p:nvPr>
        </p:nvSpPr>
        <p:spPr>
          <a:xfrm>
            <a:off x="838200" y="464642"/>
            <a:ext cx="10515600" cy="1325563"/>
          </a:xfrm>
        </p:spPr>
        <p:txBody>
          <a:bodyPr>
            <a:normAutofit/>
          </a:bodyPr>
          <a:lstStyle/>
          <a:p>
            <a:r>
              <a:rPr lang="en-US" sz="2800" b="1" dirty="0">
                <a:latin typeface="Times New Roman" panose="02020603050405020304" pitchFamily="18" charset="0"/>
                <a:cs typeface="Times New Roman" panose="02020603050405020304" pitchFamily="18" charset="0"/>
              </a:rPr>
              <a:t>PROBLEM</a:t>
            </a:r>
            <a:r>
              <a:rPr lang="en-US" sz="2800" b="1" dirty="0"/>
              <a:t> </a:t>
            </a:r>
            <a:r>
              <a:rPr lang="en-US" sz="2800" b="1" dirty="0">
                <a:latin typeface="Times New Roman" panose="02020603050405020304" pitchFamily="18" charset="0"/>
                <a:cs typeface="Times New Roman" panose="02020603050405020304" pitchFamily="18" charset="0"/>
              </a:rPr>
              <a:t>STATEMENT</a:t>
            </a:r>
            <a:endParaRPr lang="en-IN" sz="2800" b="1" dirty="0">
              <a:latin typeface="Times New Roman" panose="02020603050405020304" pitchFamily="18" charset="0"/>
              <a:cs typeface="Times New Roman" panose="02020603050405020304" pitchFamily="18" charset="0"/>
            </a:endParaRPr>
          </a:p>
        </p:txBody>
      </p:sp>
      <p:sp>
        <p:nvSpPr>
          <p:cNvPr id="1048605" name="Content Placeholder 2"/>
          <p:cNvSpPr>
            <a:spLocks noGrp="1"/>
          </p:cNvSpPr>
          <p:nvPr>
            <p:ph idx="1"/>
          </p:nvPr>
        </p:nvSpPr>
        <p:spPr>
          <a:xfrm>
            <a:off x="838200" y="1932445"/>
            <a:ext cx="10515600" cy="4351338"/>
          </a:xfrm>
        </p:spPr>
        <p:txBody>
          <a:bodyPr>
            <a:normAutofit/>
          </a:bodyPr>
          <a:lstStyle/>
          <a:p>
            <a:pPr algn="just">
              <a:lnSpc>
                <a:spcPct val="150000"/>
              </a:lnSpc>
            </a:pPr>
            <a:r>
              <a:rPr lang="en-US" sz="2200" b="0" i="0" dirty="0">
                <a:effectLst/>
                <a:latin typeface="Times New Roman" panose="02020603050405020304" pitchFamily="18" charset="0"/>
                <a:cs typeface="Times New Roman" panose="02020603050405020304" pitchFamily="18" charset="0"/>
              </a:rPr>
              <a:t>Organizations that have asserted confidential data suffer a lot from ransomware threats. </a:t>
            </a:r>
            <a:endParaRPr lang="en-IN" sz="2200" b="0" i="0" dirty="0">
              <a:effectLst/>
              <a:latin typeface="Times New Roman" panose="02020603050405020304" pitchFamily="18" charset="0"/>
              <a:cs typeface="Times New Roman" panose="02020603050405020304" pitchFamily="18" charset="0"/>
            </a:endParaRPr>
          </a:p>
          <a:p>
            <a:pPr algn="just">
              <a:lnSpc>
                <a:spcPct val="150000"/>
              </a:lnSpc>
            </a:pPr>
            <a:r>
              <a:rPr lang="en-US" sz="2200" b="0" i="0" dirty="0">
                <a:effectLst/>
                <a:latin typeface="Times New Roman" panose="02020603050405020304" pitchFamily="18" charset="0"/>
                <a:cs typeface="Times New Roman" panose="02020603050405020304" pitchFamily="18" charset="0"/>
              </a:rPr>
              <a:t>In general, as per need we connect a </a:t>
            </a:r>
            <a:r>
              <a:rPr lang="en-US" sz="2200" b="0" i="0" dirty="0" err="1">
                <a:effectLst/>
                <a:latin typeface="Times New Roman" panose="02020603050405020304" pitchFamily="18" charset="0"/>
                <a:cs typeface="Times New Roman" panose="02020603050405020304" pitchFamily="18" charset="0"/>
              </a:rPr>
              <a:t>vpn</a:t>
            </a:r>
            <a:r>
              <a:rPr lang="en-US" sz="2200" b="0" i="0" dirty="0">
                <a:effectLst/>
                <a:latin typeface="Times New Roman" panose="02020603050405020304" pitchFamily="18" charset="0"/>
                <a:cs typeface="Times New Roman" panose="02020603050405020304" pitchFamily="18" charset="0"/>
              </a:rPr>
              <a:t> from home it asks for two-factor authentication along with </a:t>
            </a:r>
            <a:r>
              <a:rPr lang="en-US" sz="2200" b="0" i="0" dirty="0" err="1">
                <a:effectLst/>
                <a:latin typeface="Times New Roman" panose="02020603050405020304" pitchFamily="18" charset="0"/>
                <a:cs typeface="Times New Roman" panose="02020603050405020304" pitchFamily="18" charset="0"/>
              </a:rPr>
              <a:t>rsa</a:t>
            </a:r>
            <a:r>
              <a:rPr lang="en-US" sz="2200" b="0" i="0" dirty="0">
                <a:effectLst/>
                <a:latin typeface="Times New Roman" panose="02020603050405020304" pitchFamily="18" charset="0"/>
                <a:cs typeface="Times New Roman" panose="02020603050405020304" pitchFamily="18" charset="0"/>
              </a:rPr>
              <a:t> and other </a:t>
            </a:r>
            <a:r>
              <a:rPr lang="en-US" sz="2200" dirty="0">
                <a:latin typeface="Times New Roman" panose="02020603050405020304" pitchFamily="18" charset="0"/>
                <a:cs typeface="Times New Roman" panose="02020603050405020304" pitchFamily="18" charset="0"/>
              </a:rPr>
              <a:t>configurations.</a:t>
            </a:r>
          </a:p>
          <a:p>
            <a:pPr algn="just">
              <a:lnSpc>
                <a:spcPct val="150000"/>
              </a:lnSpc>
            </a:pPr>
            <a:r>
              <a:rPr lang="en-US" sz="2200" b="0" i="0" dirty="0">
                <a:effectLst/>
                <a:latin typeface="Times New Roman" panose="02020603050405020304" pitchFamily="18" charset="0"/>
                <a:cs typeface="Times New Roman" panose="02020603050405020304" pitchFamily="18" charset="0"/>
              </a:rPr>
              <a:t>When it comes to the organization using a </a:t>
            </a:r>
            <a:r>
              <a:rPr lang="en-US" sz="2200" b="0" i="0" dirty="0" err="1">
                <a:effectLst/>
                <a:latin typeface="Times New Roman" panose="02020603050405020304" pitchFamily="18" charset="0"/>
                <a:cs typeface="Times New Roman" panose="02020603050405020304" pitchFamily="18" charset="0"/>
              </a:rPr>
              <a:t>vpn</a:t>
            </a:r>
            <a:r>
              <a:rPr lang="en-US" sz="2200" b="0" i="0" dirty="0">
                <a:effectLst/>
                <a:latin typeface="Times New Roman" panose="02020603050405020304" pitchFamily="18" charset="0"/>
                <a:cs typeface="Times New Roman" panose="02020603050405020304" pitchFamily="18" charset="0"/>
              </a:rPr>
              <a:t> and all that network doesn't ask for the </a:t>
            </a:r>
            <a:r>
              <a:rPr lang="en-US" sz="2200" b="0" i="0" dirty="0" err="1">
                <a:effectLst/>
                <a:latin typeface="Times New Roman" panose="02020603050405020304" pitchFamily="18" charset="0"/>
                <a:cs typeface="Times New Roman" panose="02020603050405020304" pitchFamily="18" charset="0"/>
              </a:rPr>
              <a:t>mfa</a:t>
            </a:r>
            <a:r>
              <a:rPr lang="en-US" sz="2200" b="0" i="0" dirty="0">
                <a:effectLst/>
                <a:latin typeface="Times New Roman" panose="02020603050405020304" pitchFamily="18" charset="0"/>
                <a:cs typeface="Times New Roman" panose="02020603050405020304" pitchFamily="18" charset="0"/>
              </a:rPr>
              <a:t>, these kinds of gaps in authentications may cause a high possibility of a ransomware attack</a:t>
            </a:r>
            <a:endParaRPr lang="en-IN" sz="2200" b="0" i="0" dirty="0">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ECCE0-AD0A-CBFA-336D-F74E31564B6A}"/>
              </a:ext>
            </a:extLst>
          </p:cNvPr>
          <p:cNvSpPr>
            <a:spLocks noGrp="1"/>
          </p:cNvSpPr>
          <p:nvPr>
            <p:ph type="title"/>
          </p:nvPr>
        </p:nvSpPr>
        <p:spPr/>
        <p:txBody>
          <a:bodyPr>
            <a:normAutofit/>
          </a:bodyPr>
          <a:lstStyle/>
          <a:p>
            <a:r>
              <a:rPr lang="en-US" sz="2800" b="1" dirty="0">
                <a:latin typeface="Times New Roman" panose="02020603050405020304" pitchFamily="18" charset="0"/>
                <a:cs typeface="Times New Roman" panose="02020603050405020304" pitchFamily="18" charset="0"/>
              </a:rPr>
              <a:t> PROPOSED SYSTEM - (Subjective Based Questions)</a:t>
            </a:r>
            <a:endParaRPr lang="en-IN" sz="28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F687445-C6A3-B027-C9F1-F8AD035BBBB2}"/>
              </a:ext>
            </a:extLst>
          </p:cNvPr>
          <p:cNvSpPr>
            <a:spLocks noGrp="1"/>
          </p:cNvSpPr>
          <p:nvPr>
            <p:ph idx="1"/>
          </p:nvPr>
        </p:nvSpPr>
        <p:spPr/>
        <p:txBody>
          <a:bodyPr>
            <a:normAutofit/>
          </a:bodyPr>
          <a:lstStyle/>
          <a:p>
            <a:pPr marL="285750" indent="-28575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To make an authentication by using Subjective Based Questions to the User in Order to Get </a:t>
            </a:r>
            <a:r>
              <a:rPr lang="en-US" sz="2200" dirty="0" err="1">
                <a:latin typeface="Times New Roman" panose="02020603050405020304" pitchFamily="18" charset="0"/>
                <a:cs typeface="Times New Roman" panose="02020603050405020304" pitchFamily="18" charset="0"/>
              </a:rPr>
              <a:t>reasource</a:t>
            </a:r>
            <a:r>
              <a:rPr lang="en-US" sz="2200" dirty="0">
                <a:latin typeface="Times New Roman" panose="02020603050405020304" pitchFamily="18" charset="0"/>
                <a:cs typeface="Times New Roman" panose="02020603050405020304" pitchFamily="18" charset="0"/>
              </a:rPr>
              <a:t> from site or Online Access as </a:t>
            </a:r>
            <a:r>
              <a:rPr lang="en-US" sz="2200" dirty="0" err="1">
                <a:latin typeface="Times New Roman" panose="02020603050405020304" pitchFamily="18" charset="0"/>
                <a:cs typeface="Times New Roman" panose="02020603050405020304" pitchFamily="18" charset="0"/>
              </a:rPr>
              <a:t>finanitial</a:t>
            </a:r>
            <a:r>
              <a:rPr lang="en-US" sz="2200" dirty="0">
                <a:latin typeface="Times New Roman" panose="02020603050405020304" pitchFamily="18" charset="0"/>
                <a:cs typeface="Times New Roman" panose="02020603050405020304" pitchFamily="18" charset="0"/>
              </a:rPr>
              <a:t> resources.</a:t>
            </a:r>
          </a:p>
          <a:p>
            <a:pPr marL="285750" indent="-285750">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That Subject Based Questions </a:t>
            </a:r>
            <a:r>
              <a:rPr lang="en-US" sz="2200" dirty="0" err="1">
                <a:latin typeface="Times New Roman" panose="02020603050405020304" pitchFamily="18" charset="0"/>
                <a:cs typeface="Times New Roman" panose="02020603050405020304" pitchFamily="18" charset="0"/>
              </a:rPr>
              <a:t>performes</a:t>
            </a:r>
            <a:r>
              <a:rPr lang="en-US" sz="2200" dirty="0">
                <a:latin typeface="Times New Roman" panose="02020603050405020304" pitchFamily="18" charset="0"/>
                <a:cs typeface="Times New Roman" panose="02020603050405020304" pitchFamily="18" charset="0"/>
              </a:rPr>
              <a:t> in after the login into site by providing credentials and before action of resource getting from the site.</a:t>
            </a:r>
          </a:p>
          <a:p>
            <a:pPr marL="285750" indent="-285750">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 Unlike objective questions that have clear-cut answers, subjective questions involve personal feelings, opinions, and interpretations.</a:t>
            </a:r>
          </a:p>
          <a:p>
            <a:endParaRPr lang="en-IN"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52833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1"/>
          <p:cNvSpPr txBox="1"/>
          <p:nvPr/>
        </p:nvSpPr>
        <p:spPr>
          <a:xfrm>
            <a:off x="561975" y="321945"/>
            <a:ext cx="10235565" cy="478155"/>
          </a:xfrm>
          <a:prstGeom prst="rect">
            <a:avLst/>
          </a:prstGeom>
          <a:noFill/>
        </p:spPr>
        <p:txBody>
          <a:bodyPr wrap="square" rtlCol="0" anchor="t">
            <a:spAutoFit/>
          </a:bodyPr>
          <a:lstStyle/>
          <a:p>
            <a:pPr>
              <a:lnSpc>
                <a:spcPct val="90000"/>
              </a:lnSpc>
            </a:pPr>
            <a:r>
              <a:rPr lang="en-US" sz="2800" b="1" spc="-1" dirty="0">
                <a:solidFill>
                  <a:srgbClr val="000000"/>
                </a:solidFill>
                <a:latin typeface="Times New Roman" panose="02020603050405020304" pitchFamily="18" charset="0"/>
                <a:ea typeface="Verdana" panose="020B0604030504040204"/>
                <a:cs typeface="Times New Roman" panose="02020603050405020304" pitchFamily="18" charset="0"/>
                <a:sym typeface="+mn-ea"/>
              </a:rPr>
              <a:t>FUNCTIONAL AND NON-FUNCTIONAL</a:t>
            </a:r>
            <a:r>
              <a:rPr lang="en-GB" altLang="en-US" sz="2800" b="1" spc="-1" dirty="0">
                <a:solidFill>
                  <a:srgbClr val="000000"/>
                </a:solidFill>
                <a:latin typeface="Times New Roman" panose="02020603050405020304" pitchFamily="18" charset="0"/>
                <a:ea typeface="Verdana" panose="020B0604030504040204"/>
                <a:cs typeface="Times New Roman" panose="02020603050405020304" pitchFamily="18" charset="0"/>
                <a:sym typeface="+mn-ea"/>
              </a:rPr>
              <a:t> </a:t>
            </a:r>
            <a:r>
              <a:rPr lang="en-US" sz="2800" b="1" spc="-1" dirty="0">
                <a:solidFill>
                  <a:srgbClr val="000000"/>
                </a:solidFill>
                <a:latin typeface="Times New Roman" panose="02020603050405020304" pitchFamily="18" charset="0"/>
                <a:ea typeface="Verdana" panose="020B0604030504040204"/>
                <a:cs typeface="Times New Roman" panose="02020603050405020304" pitchFamily="18" charset="0"/>
                <a:sym typeface="+mn-ea"/>
              </a:rPr>
              <a:t>REQUIREMENTS</a:t>
            </a:r>
          </a:p>
        </p:txBody>
      </p:sp>
      <p:sp>
        <p:nvSpPr>
          <p:cNvPr id="3" name="Text Box 2"/>
          <p:cNvSpPr txBox="1"/>
          <p:nvPr/>
        </p:nvSpPr>
        <p:spPr>
          <a:xfrm>
            <a:off x="664234" y="1131570"/>
            <a:ext cx="4313208" cy="424732"/>
          </a:xfrm>
          <a:prstGeom prst="rect">
            <a:avLst/>
          </a:prstGeom>
          <a:noFill/>
        </p:spPr>
        <p:txBody>
          <a:bodyPr wrap="square" rtlCol="0" anchor="t">
            <a:spAutoFit/>
          </a:bodyPr>
          <a:lstStyle/>
          <a:p>
            <a:pPr>
              <a:lnSpc>
                <a:spcPct val="90000"/>
              </a:lnSpc>
            </a:pPr>
            <a:r>
              <a:rPr lang="en-US" sz="2400" spc="-1" dirty="0">
                <a:solidFill>
                  <a:srgbClr val="000000"/>
                </a:solidFill>
                <a:latin typeface="Times New Roman" panose="02020603050405020304" pitchFamily="18" charset="0"/>
                <a:ea typeface="Verdana" panose="020B0604030504040204"/>
                <a:cs typeface="Times New Roman" panose="02020603050405020304" pitchFamily="18" charset="0"/>
                <a:sym typeface="+mn-ea"/>
              </a:rPr>
              <a:t>Functional Requirements:</a:t>
            </a:r>
          </a:p>
        </p:txBody>
      </p:sp>
      <p:sp>
        <p:nvSpPr>
          <p:cNvPr id="4" name="Text Box 3"/>
          <p:cNvSpPr txBox="1"/>
          <p:nvPr/>
        </p:nvSpPr>
        <p:spPr>
          <a:xfrm>
            <a:off x="1069975" y="1839595"/>
            <a:ext cx="9978390" cy="2123658"/>
          </a:xfrm>
          <a:prstGeom prst="rect">
            <a:avLst/>
          </a:prstGeom>
          <a:noFill/>
        </p:spPr>
        <p:txBody>
          <a:bodyPr wrap="square" rtlCol="0">
            <a:spAutoFit/>
          </a:bodyPr>
          <a:lstStyle/>
          <a:p>
            <a:pPr marL="285750" indent="-28575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system must allow users to log in using their credentials (e.g., username and password). After successful login, the system should prompt users with subjective-based questions.</a:t>
            </a:r>
          </a:p>
          <a:p>
            <a:endParaRPr lang="en-US" sz="2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system needs a mechanism to manage subjective questions. Users can able to set their own questions during registration.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TotalTime>
  <Words>1371</Words>
  <Application>Microsoft Office PowerPoint</Application>
  <PresentationFormat>Widescreen</PresentationFormat>
  <Paragraphs>124</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Calibri Light</vt:lpstr>
      <vt:lpstr>Times New Roman</vt:lpstr>
      <vt:lpstr>Verdana</vt:lpstr>
      <vt:lpstr>Office Theme</vt:lpstr>
      <vt:lpstr>ADHIPARASAKTHI ENGINEERING COLLEGE MELMARUVATHUR – 603 319 (DEPARTMENT OF COMPUTER SCIENCE AND ENGINEERING)</vt:lpstr>
      <vt:lpstr>INTRODUCTION</vt:lpstr>
      <vt:lpstr>OBJECTIVE</vt:lpstr>
      <vt:lpstr>ABSTRACT</vt:lpstr>
      <vt:lpstr>LITERATURE SURVEY</vt:lpstr>
      <vt:lpstr>LITERATURE SURVEY</vt:lpstr>
      <vt:lpstr>PROBLEM STATEMENT</vt:lpstr>
      <vt:lpstr> PROPOSED SYSTEM - (Subjective Based Questions)</vt:lpstr>
      <vt:lpstr>PowerPoint Presentation</vt:lpstr>
      <vt:lpstr>PowerPoint Presentation</vt:lpstr>
      <vt:lpstr>SYSTEM ARCHITECTURE FOR AUTHENTICATION TOOL</vt:lpstr>
      <vt:lpstr>MODULE 1</vt:lpstr>
      <vt:lpstr>SNAPSHOTS</vt:lpstr>
      <vt:lpstr>PowerPoint Presentation</vt:lpstr>
      <vt:lpstr>PowerPoint Presentation</vt:lpstr>
      <vt:lpstr>PowerPoint Presentation</vt:lpstr>
      <vt:lpstr>PowerPoint Presentation</vt:lpstr>
      <vt:lpstr>PowerPoint Presentation</vt:lpstr>
      <vt:lpstr>APPLICATIONS</vt:lpstr>
      <vt:lpstr>CONCLUSION</vt:lpstr>
      <vt:lpstr>FUTURE WORK</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ADHIPARASAKTHI ENGINEERING COLLEGE MELMARUVATHUR – 603 319</dc:title>
  <dc:creator>Mr_Smart_ Offi</dc:creator>
  <cp:lastModifiedBy>Dell</cp:lastModifiedBy>
  <cp:revision>23</cp:revision>
  <dcterms:created xsi:type="dcterms:W3CDTF">2024-01-07T03:10:00Z</dcterms:created>
  <dcterms:modified xsi:type="dcterms:W3CDTF">2025-03-02T07:20:17Z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1807452bf9cc484d880420d857ac39f0</vt:lpwstr>
  </property>
  <property fmtid="{D5CDD505-2E9C-101B-9397-08002B2CF9AE}" pid="3" name="KSOProductBuildVer">
    <vt:lpwstr>1033-12.2.0.16731</vt:lpwstr>
  </property>
</Properties>
</file>